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4" r:id="rId1"/>
  </p:sldMasterIdLst>
  <p:notesMasterIdLst>
    <p:notesMasterId r:id="rId31"/>
  </p:notesMasterIdLst>
  <p:sldIdLst>
    <p:sldId id="354" r:id="rId2"/>
    <p:sldId id="353" r:id="rId3"/>
    <p:sldId id="677" r:id="rId4"/>
    <p:sldId id="710" r:id="rId5"/>
    <p:sldId id="690" r:id="rId6"/>
    <p:sldId id="711" r:id="rId7"/>
    <p:sldId id="679" r:id="rId8"/>
    <p:sldId id="692" r:id="rId9"/>
    <p:sldId id="680" r:id="rId10"/>
    <p:sldId id="693" r:id="rId11"/>
    <p:sldId id="694" r:id="rId12"/>
    <p:sldId id="695" r:id="rId13"/>
    <p:sldId id="720" r:id="rId14"/>
    <p:sldId id="712" r:id="rId15"/>
    <p:sldId id="713" r:id="rId16"/>
    <p:sldId id="716" r:id="rId17"/>
    <p:sldId id="714" r:id="rId18"/>
    <p:sldId id="715" r:id="rId19"/>
    <p:sldId id="702" r:id="rId20"/>
    <p:sldId id="717" r:id="rId21"/>
    <p:sldId id="718" r:id="rId22"/>
    <p:sldId id="696" r:id="rId23"/>
    <p:sldId id="697" r:id="rId24"/>
    <p:sldId id="698" r:id="rId25"/>
    <p:sldId id="699" r:id="rId26"/>
    <p:sldId id="701" r:id="rId27"/>
    <p:sldId id="700" r:id="rId28"/>
    <p:sldId id="719" r:id="rId29"/>
    <p:sldId id="688" r:id="rId30"/>
  </p:sldIdLst>
  <p:sldSz cx="9906000" cy="6858000" type="A4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20">
          <p15:clr>
            <a:srgbClr val="A4A3A4"/>
          </p15:clr>
        </p15:guide>
        <p15:guide id="5" pos="217">
          <p15:clr>
            <a:srgbClr val="A4A3A4"/>
          </p15:clr>
        </p15:guide>
        <p15:guide id="6" pos="6023">
          <p15:clr>
            <a:srgbClr val="A4A3A4"/>
          </p15:clr>
        </p15:guide>
        <p15:guide id="7" pos="3120">
          <p15:clr>
            <a:srgbClr val="A4A3A4"/>
          </p15:clr>
        </p15:guide>
        <p15:guide id="8" orient="horz" pos="4110">
          <p15:clr>
            <a:srgbClr val="A4A3A4"/>
          </p15:clr>
        </p15:guide>
        <p15:guide id="9" orient="horz" pos="11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D47"/>
    <a:srgbClr val="13476D"/>
    <a:srgbClr val="FFFFFF"/>
    <a:srgbClr val="7F7F7F"/>
    <a:srgbClr val="F2F2F2"/>
    <a:srgbClr val="7E0000"/>
    <a:srgbClr val="800000"/>
    <a:srgbClr val="D99694"/>
    <a:srgbClr val="D9D9D9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99" autoAdjust="0"/>
    <p:restoredTop sz="99041" autoAdjust="0"/>
  </p:normalViewPr>
  <p:slideViewPr>
    <p:cSldViewPr>
      <p:cViewPr varScale="1">
        <p:scale>
          <a:sx n="160" d="100"/>
          <a:sy n="160" d="100"/>
        </p:scale>
        <p:origin x="2336" y="184"/>
      </p:cViewPr>
      <p:guideLst>
        <p:guide orient="horz" pos="4020"/>
        <p:guide pos="217"/>
        <p:guide pos="6023"/>
        <p:guide pos="3120"/>
        <p:guide orient="horz" pos="4110"/>
        <p:guide orient="horz" pos="1162"/>
      </p:guideLst>
    </p:cSldViewPr>
  </p:slideViewPr>
  <p:outlineViewPr>
    <p:cViewPr>
      <p:scale>
        <a:sx n="33" d="100"/>
        <a:sy n="33" d="100"/>
      </p:scale>
      <p:origin x="54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"/>
    </p:cViewPr>
  </p:sorterViewPr>
  <p:notesViewPr>
    <p:cSldViewPr>
      <p:cViewPr varScale="1">
        <p:scale>
          <a:sx n="79" d="100"/>
          <a:sy n="79" d="100"/>
        </p:scale>
        <p:origin x="-3930" y="-96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2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349" y="0"/>
            <a:ext cx="29502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ACE3F-1D7E-4C34-9E93-C84EB46716E6}" type="datetimeFigureOut">
              <a:rPr lang="ko-KR" altLang="en-US" smtClean="0"/>
              <a:pPr/>
              <a:t>2018. 7. 4.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3212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198" y="4721225"/>
            <a:ext cx="5444806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4"/>
            <a:ext cx="29502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349" y="9440864"/>
            <a:ext cx="29502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4E6CB-9DCB-43A3-BF5D-B0989A75EB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33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t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366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287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423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383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354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549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414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924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07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785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366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0145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945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812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283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68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37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1496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84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3765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8889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129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831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548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001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312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395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440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4375" y="746125"/>
            <a:ext cx="5380038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E6CB-9DCB-43A3-BF5D-B0989A75EB9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834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160319" y="6084004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This report is solely for the use of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Crossent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 No part of it may be circulated, quoted, or reproduced </a:t>
            </a:r>
          </a:p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for distribution outside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Crossent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organization without prior written approval from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Crossent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405" y="316852"/>
            <a:ext cx="943300" cy="29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70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405" y="316852"/>
            <a:ext cx="943300" cy="29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3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pc="-50" baseline="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4736976" y="6490928"/>
            <a:ext cx="404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A6E88B-E8DE-461B-8C2B-0E4F8C343B9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02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16313" y="91697"/>
            <a:ext cx="9302700" cy="6937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l" rtl="0" eaLnBrk="0" fontAlgn="base" latinLnBrk="1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736976" y="6490928"/>
            <a:ext cx="404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6E88B-E8DE-461B-8C2B-0E4F8C343B9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0" y="810393"/>
            <a:ext cx="9906000" cy="25200"/>
            <a:chOff x="0" y="520105"/>
            <a:chExt cx="9906000" cy="25200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0" y="520105"/>
              <a:ext cx="9906000" cy="25200"/>
            </a:xfrm>
            <a:prstGeom prst="rect">
              <a:avLst/>
            </a:prstGeom>
            <a:solidFill>
              <a:srgbClr val="7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 latinLnBrk="0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그룹 14"/>
            <p:cNvGrpSpPr/>
            <p:nvPr userDrawn="1"/>
          </p:nvGrpSpPr>
          <p:grpSpPr>
            <a:xfrm flipH="1">
              <a:off x="0" y="520105"/>
              <a:ext cx="324000" cy="25200"/>
              <a:chOff x="9029700" y="680125"/>
              <a:chExt cx="876300" cy="25200"/>
            </a:xfrm>
          </p:grpSpPr>
          <p:sp>
            <p:nvSpPr>
              <p:cNvPr id="16" name="직사각형 15"/>
              <p:cNvSpPr/>
              <p:nvPr userDrawn="1"/>
            </p:nvSpPr>
            <p:spPr>
              <a:xfrm flipV="1">
                <a:off x="9029700" y="680125"/>
                <a:ext cx="876300" cy="25200"/>
              </a:xfrm>
              <a:prstGeom prst="rect">
                <a:avLst/>
              </a:prstGeom>
              <a:solidFill>
                <a:srgbClr val="A4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 latinLnBrk="0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 userDrawn="1"/>
            </p:nvSpPr>
            <p:spPr>
              <a:xfrm flipV="1">
                <a:off x="9321800" y="680125"/>
                <a:ext cx="584200" cy="25200"/>
              </a:xfrm>
              <a:prstGeom prst="rect">
                <a:avLst/>
              </a:prstGeom>
              <a:solidFill>
                <a:srgbClr val="B4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 userDrawn="1"/>
            </p:nvSpPr>
            <p:spPr>
              <a:xfrm flipV="1">
                <a:off x="9613900" y="680125"/>
                <a:ext cx="292100" cy="25200"/>
              </a:xfrm>
              <a:prstGeom prst="rect">
                <a:avLst/>
              </a:prstGeom>
              <a:solidFill>
                <a:srgbClr val="CB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210" y="6546201"/>
            <a:ext cx="739898" cy="22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7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5" r:id="rId2"/>
    <p:sldLayoutId id="2147483670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lang="ko-KR" altLang="en-US" sz="2000" b="1" kern="1200" spc="-15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411481" y="4896319"/>
            <a:ext cx="954107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㈜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크로센트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2018. 06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00672" y="2420888"/>
            <a:ext cx="7888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rgbClr val="7E0000"/>
                </a:solidFill>
                <a:latin typeface="맑은 고딕" pitchFamily="50" charset="-127"/>
                <a:ea typeface="맑은 고딕" pitchFamily="50" charset="-127"/>
              </a:rPr>
              <a:t>GCP </a:t>
            </a:r>
            <a:r>
              <a:rPr lang="en-US" altLang="ko-KR" sz="2400" b="1" dirty="0">
                <a:solidFill>
                  <a:srgbClr val="0E6D47"/>
                </a:solidFill>
                <a:latin typeface="맑은 고딕" pitchFamily="50" charset="-127"/>
                <a:ea typeface="맑은 고딕" pitchFamily="50" charset="-127"/>
              </a:rPr>
              <a:t>KUBO</a:t>
            </a:r>
            <a:r>
              <a:rPr lang="en-US" altLang="ko-KR" sz="2400" b="1" dirty="0">
                <a:solidFill>
                  <a:srgbClr val="7E0000"/>
                </a:solidFill>
                <a:latin typeface="맑은 고딕" pitchFamily="50" charset="-127"/>
                <a:ea typeface="맑은 고딕" pitchFamily="50" charset="-127"/>
              </a:rPr>
              <a:t> Deploying Guide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3517" y="3500438"/>
            <a:ext cx="66241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Abhilash</a:t>
            </a:r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 S</a:t>
            </a:r>
            <a:endParaRPr lang="ko-KR" altLang="en-US" sz="28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4113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1. GCP Infrastructure Setting (8/11)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en-US" altLang="ko-KR" b="0" dirty="0"/>
              <a:t>Enable and Create API’s &amp; VPC &amp; Service Accounts in GCP Portal (4/4)</a:t>
            </a:r>
            <a:endParaRPr kumimoji="1"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288085" y="836712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Create GCP Service Account.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C2530-C2CA-F340-A235-A2671090CB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358068"/>
            <a:ext cx="2808312" cy="19989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37328E-3028-244C-93CD-E7C38D27734E}"/>
              </a:ext>
            </a:extLst>
          </p:cNvPr>
          <p:cNvSpPr txBox="1"/>
          <p:nvPr/>
        </p:nvSpPr>
        <p:spPr>
          <a:xfrm>
            <a:off x="704528" y="1442885"/>
            <a:ext cx="1224136" cy="18591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타원 8">
            <a:extLst>
              <a:ext uri="{FF2B5EF4-FFF2-40B4-BE49-F238E27FC236}">
                <a16:creationId xmlns:a16="http://schemas.microsoft.com/office/drawing/2014/main" id="{47E39D06-D67B-F04C-BE45-F68FB081637D}"/>
              </a:ext>
            </a:extLst>
          </p:cNvPr>
          <p:cNvSpPr/>
          <p:nvPr/>
        </p:nvSpPr>
        <p:spPr>
          <a:xfrm>
            <a:off x="503113" y="1331804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Freeform 23">
            <a:extLst>
              <a:ext uri="{FF2B5EF4-FFF2-40B4-BE49-F238E27FC236}">
                <a16:creationId xmlns:a16="http://schemas.microsoft.com/office/drawing/2014/main" id="{6A656DF0-FFB2-3643-9766-246B1B3DA8FF}"/>
              </a:ext>
            </a:extLst>
          </p:cNvPr>
          <p:cNvSpPr>
            <a:spLocks/>
          </p:cNvSpPr>
          <p:nvPr/>
        </p:nvSpPr>
        <p:spPr bwMode="auto">
          <a:xfrm>
            <a:off x="1774594" y="1470316"/>
            <a:ext cx="338274" cy="363632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556163-E972-3543-8265-35AFDF029335}"/>
              </a:ext>
            </a:extLst>
          </p:cNvPr>
          <p:cNvSpPr txBox="1"/>
          <p:nvPr/>
        </p:nvSpPr>
        <p:spPr>
          <a:xfrm>
            <a:off x="2432720" y="1908033"/>
            <a:ext cx="1080120" cy="2248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타원 8">
            <a:extLst>
              <a:ext uri="{FF2B5EF4-FFF2-40B4-BE49-F238E27FC236}">
                <a16:creationId xmlns:a16="http://schemas.microsoft.com/office/drawing/2014/main" id="{EFD647F4-EE43-B048-9FF8-1F028192DFE8}"/>
              </a:ext>
            </a:extLst>
          </p:cNvPr>
          <p:cNvSpPr/>
          <p:nvPr/>
        </p:nvSpPr>
        <p:spPr>
          <a:xfrm>
            <a:off x="2257665" y="1790541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Freeform 23">
            <a:extLst>
              <a:ext uri="{FF2B5EF4-FFF2-40B4-BE49-F238E27FC236}">
                <a16:creationId xmlns:a16="http://schemas.microsoft.com/office/drawing/2014/main" id="{134ACA76-A752-0547-9251-61541A396AA6}"/>
              </a:ext>
            </a:extLst>
          </p:cNvPr>
          <p:cNvSpPr>
            <a:spLocks/>
          </p:cNvSpPr>
          <p:nvPr/>
        </p:nvSpPr>
        <p:spPr bwMode="auto">
          <a:xfrm>
            <a:off x="3369453" y="1977484"/>
            <a:ext cx="338274" cy="363632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D7FE1-4D3C-2747-8190-2293E578C7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" t="5094" r="3758" b="4375"/>
          <a:stretch/>
        </p:blipFill>
        <p:spPr>
          <a:xfrm>
            <a:off x="4876502" y="1021378"/>
            <a:ext cx="4896545" cy="35283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764763-C641-6A4E-BC5D-C51B018469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3" y="4313293"/>
            <a:ext cx="4827720" cy="15728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A2E110-5E16-FD4F-A116-91BC7186C6CB}"/>
              </a:ext>
            </a:extLst>
          </p:cNvPr>
          <p:cNvSpPr txBox="1"/>
          <p:nvPr/>
        </p:nvSpPr>
        <p:spPr>
          <a:xfrm>
            <a:off x="2556869" y="4589174"/>
            <a:ext cx="1182170" cy="22817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타원 8">
            <a:extLst>
              <a:ext uri="{FF2B5EF4-FFF2-40B4-BE49-F238E27FC236}">
                <a16:creationId xmlns:a16="http://schemas.microsoft.com/office/drawing/2014/main" id="{872D06AD-D384-C44C-8828-99C4B69114F8}"/>
              </a:ext>
            </a:extLst>
          </p:cNvPr>
          <p:cNvSpPr/>
          <p:nvPr/>
        </p:nvSpPr>
        <p:spPr>
          <a:xfrm>
            <a:off x="2391516" y="4524096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5056FF4C-74BC-F94B-894D-0554A3F5900F}"/>
              </a:ext>
            </a:extLst>
          </p:cNvPr>
          <p:cNvSpPr>
            <a:spLocks/>
          </p:cNvSpPr>
          <p:nvPr/>
        </p:nvSpPr>
        <p:spPr bwMode="auto">
          <a:xfrm>
            <a:off x="3661150" y="4716276"/>
            <a:ext cx="338274" cy="363632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ABA21F-35BA-A449-BB06-5C1FFAC8FE31}"/>
              </a:ext>
            </a:extLst>
          </p:cNvPr>
          <p:cNvSpPr txBox="1"/>
          <p:nvPr/>
        </p:nvSpPr>
        <p:spPr>
          <a:xfrm>
            <a:off x="4876501" y="1584292"/>
            <a:ext cx="2994831" cy="3014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타원 8">
            <a:extLst>
              <a:ext uri="{FF2B5EF4-FFF2-40B4-BE49-F238E27FC236}">
                <a16:creationId xmlns:a16="http://schemas.microsoft.com/office/drawing/2014/main" id="{4D8736E3-283A-4B48-95F4-2A1C48DEFAEC}"/>
              </a:ext>
            </a:extLst>
          </p:cNvPr>
          <p:cNvSpPr/>
          <p:nvPr/>
        </p:nvSpPr>
        <p:spPr>
          <a:xfrm>
            <a:off x="4742651" y="1479400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677CE5CB-4150-3B48-A22F-D37C60705ACF}"/>
              </a:ext>
            </a:extLst>
          </p:cNvPr>
          <p:cNvSpPr>
            <a:spLocks/>
          </p:cNvSpPr>
          <p:nvPr/>
        </p:nvSpPr>
        <p:spPr bwMode="auto">
          <a:xfrm>
            <a:off x="7727377" y="1746441"/>
            <a:ext cx="338274" cy="363632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37E069-593E-CD49-B54B-DDD964375534}"/>
              </a:ext>
            </a:extLst>
          </p:cNvPr>
          <p:cNvSpPr txBox="1"/>
          <p:nvPr/>
        </p:nvSpPr>
        <p:spPr>
          <a:xfrm>
            <a:off x="8005183" y="1575095"/>
            <a:ext cx="1535668" cy="3106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타원 8">
            <a:extLst>
              <a:ext uri="{FF2B5EF4-FFF2-40B4-BE49-F238E27FC236}">
                <a16:creationId xmlns:a16="http://schemas.microsoft.com/office/drawing/2014/main" id="{2C11A369-4080-4748-8D22-F80644EE7606}"/>
              </a:ext>
            </a:extLst>
          </p:cNvPr>
          <p:cNvSpPr/>
          <p:nvPr/>
        </p:nvSpPr>
        <p:spPr>
          <a:xfrm>
            <a:off x="7900291" y="1470203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Freeform 23">
            <a:extLst>
              <a:ext uri="{FF2B5EF4-FFF2-40B4-BE49-F238E27FC236}">
                <a16:creationId xmlns:a16="http://schemas.microsoft.com/office/drawing/2014/main" id="{82E8BF5C-F72A-A443-A3D4-D5E02ED903C4}"/>
              </a:ext>
            </a:extLst>
          </p:cNvPr>
          <p:cNvSpPr>
            <a:spLocks/>
          </p:cNvSpPr>
          <p:nvPr/>
        </p:nvSpPr>
        <p:spPr bwMode="auto">
          <a:xfrm>
            <a:off x="9381734" y="1765846"/>
            <a:ext cx="338274" cy="363632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BC357B-0E17-2645-89A0-26E6558314CA}"/>
              </a:ext>
            </a:extLst>
          </p:cNvPr>
          <p:cNvSpPr txBox="1"/>
          <p:nvPr/>
        </p:nvSpPr>
        <p:spPr>
          <a:xfrm>
            <a:off x="9063853" y="4277596"/>
            <a:ext cx="799259" cy="3106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타원 8">
            <a:extLst>
              <a:ext uri="{FF2B5EF4-FFF2-40B4-BE49-F238E27FC236}">
                <a16:creationId xmlns:a16="http://schemas.microsoft.com/office/drawing/2014/main" id="{CE6893ED-0707-4743-BB9A-45F94044C99A}"/>
              </a:ext>
            </a:extLst>
          </p:cNvPr>
          <p:cNvSpPr/>
          <p:nvPr/>
        </p:nvSpPr>
        <p:spPr>
          <a:xfrm>
            <a:off x="8897856" y="4127502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Freeform 23">
            <a:extLst>
              <a:ext uri="{FF2B5EF4-FFF2-40B4-BE49-F238E27FC236}">
                <a16:creationId xmlns:a16="http://schemas.microsoft.com/office/drawing/2014/main" id="{1B3C22B1-9640-4B44-8461-F1BD705AD998}"/>
              </a:ext>
            </a:extLst>
          </p:cNvPr>
          <p:cNvSpPr>
            <a:spLocks/>
          </p:cNvSpPr>
          <p:nvPr/>
        </p:nvSpPr>
        <p:spPr bwMode="auto">
          <a:xfrm>
            <a:off x="9524838" y="4552063"/>
            <a:ext cx="338274" cy="363632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159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1. GCP Infrastructure Setting (9/11)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en-US" altLang="ko-KR" b="0" dirty="0"/>
              <a:t>Deploying Inception &amp; Nat Gateway VM’s (1/3)</a:t>
            </a:r>
            <a:endParaRPr kumimoji="1"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705144" y="1322184"/>
            <a:ext cx="8856663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$ </a:t>
            </a:r>
            <a:r>
              <a:rPr lang="en-US" sz="1400" b="1" dirty="0">
                <a:solidFill>
                  <a:srgbClr val="FFFFFF"/>
                </a:solidFill>
              </a:rPr>
              <a:t>cd ~/workspace/</a:t>
            </a:r>
            <a:r>
              <a:rPr lang="en-US" sz="1400" b="1" dirty="0">
                <a:solidFill>
                  <a:schemeClr val="bg1"/>
                </a:solidFill>
              </a:rPr>
              <a:t>gcp/</a:t>
            </a:r>
            <a:r>
              <a:rPr lang="en-US" sz="1400" b="1" dirty="0" err="1">
                <a:solidFill>
                  <a:schemeClr val="bg1"/>
                </a:solidFill>
              </a:rPr>
              <a:t>kubo</a:t>
            </a:r>
            <a:r>
              <a:rPr lang="en-US" sz="1400" b="1" dirty="0">
                <a:solidFill>
                  <a:schemeClr val="bg1"/>
                </a:solidFill>
              </a:rPr>
              <a:t>-deployment/docs/terraform/gcp/platform </a:t>
            </a:r>
            <a:r>
              <a:rPr lang="en-US" sz="1400" b="1" dirty="0">
                <a:solidFill>
                  <a:schemeClr val="bg1"/>
                </a:solidFill>
                <a:ea typeface="맑은 고딕"/>
              </a:rPr>
              <a:t>   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671" y="952841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Move to your </a:t>
            </a:r>
            <a:r>
              <a:rPr lang="en-US" dirty="0" err="1"/>
              <a:t>kubo</a:t>
            </a:r>
            <a:r>
              <a:rPr lang="en-US" dirty="0"/>
              <a:t>-deployment directory.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454CB-3CB8-0147-B207-CDA75985EEB7}"/>
              </a:ext>
            </a:extLst>
          </p:cNvPr>
          <p:cNvSpPr txBox="1"/>
          <p:nvPr/>
        </p:nvSpPr>
        <p:spPr>
          <a:xfrm>
            <a:off x="704806" y="4005064"/>
            <a:ext cx="8857001" cy="224676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$ export network=</a:t>
            </a:r>
            <a:r>
              <a:rPr lang="en-US" sz="1400" b="1" dirty="0" err="1">
                <a:solidFill>
                  <a:schemeClr val="bg1"/>
                </a:solidFill>
              </a:rPr>
              <a:t>kubo</a:t>
            </a:r>
            <a:r>
              <a:rPr lang="en-US" sz="1400" b="1" dirty="0">
                <a:solidFill>
                  <a:schemeClr val="bg1"/>
                </a:solidFill>
              </a:rPr>
              <a:t>-network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$ export </a:t>
            </a:r>
            <a:r>
              <a:rPr lang="en-US" sz="1400" b="1" dirty="0" err="1">
                <a:solidFill>
                  <a:schemeClr val="bg1"/>
                </a:solidFill>
              </a:rPr>
              <a:t>subnet_ip_prefix</a:t>
            </a:r>
            <a:r>
              <a:rPr lang="en-US" sz="1400" b="1" dirty="0">
                <a:solidFill>
                  <a:schemeClr val="bg1"/>
                </a:solidFill>
              </a:rPr>
              <a:t>="10.0.1"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$ export </a:t>
            </a:r>
            <a:r>
              <a:rPr lang="en-US" sz="1400" b="1" dirty="0" err="1">
                <a:solidFill>
                  <a:schemeClr val="bg1"/>
                </a:solidFill>
              </a:rPr>
              <a:t>project_id</a:t>
            </a:r>
            <a:r>
              <a:rPr lang="en-US" sz="1400" b="1" dirty="0">
                <a:solidFill>
                  <a:schemeClr val="bg1"/>
                </a:solidFill>
              </a:rPr>
              <a:t>=kubernetes-207123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$ export region=asia-northeast1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$ export zone=asia-northeast1-a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$ export </a:t>
            </a:r>
            <a:r>
              <a:rPr lang="en-US" sz="1400" b="1" dirty="0" err="1">
                <a:solidFill>
                  <a:schemeClr val="bg1"/>
                </a:solidFill>
              </a:rPr>
              <a:t>service_account_email</a:t>
            </a:r>
            <a:r>
              <a:rPr lang="en-US" sz="1400" b="1" dirty="0">
                <a:solidFill>
                  <a:schemeClr val="bg1"/>
                </a:solidFill>
              </a:rPr>
              <a:t>=paastakubo@kubernetes-207123.iam.gserviceaccount.com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$ </a:t>
            </a:r>
            <a:r>
              <a:rPr lang="en-US" sz="1400" b="1" dirty="0" err="1">
                <a:solidFill>
                  <a:schemeClr val="bg1"/>
                </a:solidFill>
              </a:rPr>
              <a:t>gcloud</a:t>
            </a:r>
            <a:r>
              <a:rPr lang="en-US" sz="1400" b="1" dirty="0">
                <a:solidFill>
                  <a:schemeClr val="bg1"/>
                </a:solidFill>
              </a:rPr>
              <a:t> config set compute/zone asia-northeast1-a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$ </a:t>
            </a:r>
            <a:r>
              <a:rPr lang="en-US" sz="1400" b="1" dirty="0" err="1">
                <a:solidFill>
                  <a:schemeClr val="bg1"/>
                </a:solidFill>
              </a:rPr>
              <a:t>gcloud</a:t>
            </a:r>
            <a:r>
              <a:rPr lang="en-US" sz="1400" b="1" dirty="0">
                <a:solidFill>
                  <a:schemeClr val="bg1"/>
                </a:solidFill>
              </a:rPr>
              <a:t> config set compute/region asia-northeast1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$ export GOOGLE_CREDENTIALS=$(cat ~/workspace/gcp/</a:t>
            </a:r>
            <a:r>
              <a:rPr lang="en-US" sz="1400" b="1" dirty="0" err="1">
                <a:solidFill>
                  <a:schemeClr val="bg1"/>
                </a:solidFill>
              </a:rPr>
              <a:t>cfcr-tf.key.json</a:t>
            </a:r>
            <a:r>
              <a:rPr lang="en-US" sz="1400" b="1" dirty="0">
                <a:solidFill>
                  <a:schemeClr val="bg1"/>
                </a:solidFill>
              </a:rPr>
              <a:t>)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$ export GOOGLE_APPLICATION_CREDENTIALS=</a:t>
            </a:r>
            <a:r>
              <a:rPr lang="en-US" sz="1400" b="1" dirty="0">
                <a:solidFill>
                  <a:srgbClr val="FFFFFF"/>
                </a:solidFill>
              </a:rPr>
              <a:t> ~/workspace/</a:t>
            </a:r>
            <a:r>
              <a:rPr lang="en-US" sz="1400" b="1" dirty="0">
                <a:solidFill>
                  <a:schemeClr val="bg1"/>
                </a:solidFill>
              </a:rPr>
              <a:t>gcp</a:t>
            </a:r>
            <a:r>
              <a:rPr lang="en-US" sz="1400" b="1" dirty="0">
                <a:solidFill>
                  <a:srgbClr val="FFFFFF"/>
                </a:solidFill>
              </a:rPr>
              <a:t>/</a:t>
            </a:r>
            <a:r>
              <a:rPr lang="en-US" sz="1400" b="1" dirty="0" err="1">
                <a:solidFill>
                  <a:srgbClr val="FFFFFF"/>
                </a:solidFill>
              </a:rPr>
              <a:t>cfcr-tf.key.json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7F040-1440-D440-954D-3037FED7A18C}"/>
              </a:ext>
            </a:extLst>
          </p:cNvPr>
          <p:cNvSpPr txBox="1"/>
          <p:nvPr/>
        </p:nvSpPr>
        <p:spPr>
          <a:xfrm>
            <a:off x="277207" y="3453162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Export an environment variable to deploy GCP Resources.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B474D-BC8D-EB4C-8921-201EEE182AEE}"/>
              </a:ext>
            </a:extLst>
          </p:cNvPr>
          <p:cNvSpPr txBox="1"/>
          <p:nvPr/>
        </p:nvSpPr>
        <p:spPr>
          <a:xfrm>
            <a:off x="704807" y="2929931"/>
            <a:ext cx="8857000" cy="3000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solidFill>
                  <a:srgbClr val="FF0000"/>
                </a:solidFill>
              </a:rPr>
              <a:t>Note: Get your vpc name, project-id, </a:t>
            </a:r>
            <a:r>
              <a:rPr lang="en-US" sz="1350" b="1" dirty="0" err="1">
                <a:solidFill>
                  <a:srgbClr val="FF0000"/>
                </a:solidFill>
              </a:rPr>
              <a:t>service_account_email</a:t>
            </a:r>
            <a:r>
              <a:rPr lang="en-US" sz="1350" b="1" dirty="0">
                <a:solidFill>
                  <a:srgbClr val="FF0000"/>
                </a:solidFill>
              </a:rPr>
              <a:t>, region, zone created in previous sections.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E805BA-D060-C64C-9E5C-AC9A8E4F7C5E}"/>
              </a:ext>
            </a:extLst>
          </p:cNvPr>
          <p:cNvSpPr txBox="1"/>
          <p:nvPr/>
        </p:nvSpPr>
        <p:spPr>
          <a:xfrm>
            <a:off x="705144" y="2147481"/>
            <a:ext cx="8856663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$ </a:t>
            </a:r>
            <a:r>
              <a:rPr lang="en-US" sz="1400" b="1" dirty="0" err="1">
                <a:solidFill>
                  <a:srgbClr val="FFFFFF"/>
                </a:solidFill>
              </a:rPr>
              <a:t>gcloud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iam</a:t>
            </a:r>
            <a:r>
              <a:rPr lang="en-US" sz="1400" b="1" dirty="0">
                <a:solidFill>
                  <a:srgbClr val="FFFFFF"/>
                </a:solidFill>
              </a:rPr>
              <a:t> service-accounts keys create ~/workspace/</a:t>
            </a:r>
            <a:r>
              <a:rPr lang="en-US" sz="1400" b="1" dirty="0">
                <a:solidFill>
                  <a:schemeClr val="bg1"/>
                </a:solidFill>
              </a:rPr>
              <a:t>gcp</a:t>
            </a:r>
            <a:r>
              <a:rPr lang="en-US" sz="1400" b="1" dirty="0">
                <a:solidFill>
                  <a:srgbClr val="FFFFFF"/>
                </a:solidFill>
              </a:rPr>
              <a:t>/</a:t>
            </a:r>
            <a:r>
              <a:rPr lang="en-US" sz="1400" b="1" dirty="0" err="1">
                <a:solidFill>
                  <a:srgbClr val="FFFFFF"/>
                </a:solidFill>
              </a:rPr>
              <a:t>cfcr-tf.key.json</a:t>
            </a:r>
            <a:r>
              <a:rPr lang="en-US" sz="1400" b="1" dirty="0">
                <a:solidFill>
                  <a:srgbClr val="FFFFFF"/>
                </a:solidFill>
              </a:rPr>
              <a:t> --</a:t>
            </a:r>
            <a:r>
              <a:rPr lang="en-US" sz="1400" b="1" dirty="0" err="1">
                <a:solidFill>
                  <a:srgbClr val="FFFFFF"/>
                </a:solidFill>
              </a:rPr>
              <a:t>iam</a:t>
            </a:r>
            <a:r>
              <a:rPr lang="en-US" sz="1400" b="1" dirty="0">
                <a:solidFill>
                  <a:srgbClr val="FFFFFF"/>
                </a:solidFill>
              </a:rPr>
              <a:t>-account paastakubo@kubernetes-207123.iam.gserviceaccount.com</a:t>
            </a:r>
            <a:r>
              <a:rPr lang="en-US" sz="1400" b="1" dirty="0">
                <a:solidFill>
                  <a:schemeClr val="bg1"/>
                </a:solidFill>
                <a:ea typeface="맑은 고딕"/>
              </a:rPr>
              <a:t>   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676033-E897-8449-89CB-D3C995E43ABA}"/>
              </a:ext>
            </a:extLst>
          </p:cNvPr>
          <p:cNvSpPr txBox="1"/>
          <p:nvPr/>
        </p:nvSpPr>
        <p:spPr>
          <a:xfrm>
            <a:off x="275671" y="1778138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Create a service account key.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979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1. GCP Infrastructure Setting (10/11)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en-US" altLang="ko-KR" b="0" dirty="0"/>
              <a:t>Deploying Inception &amp; Nat Gateway VM’s (2/3)</a:t>
            </a:r>
            <a:endParaRPr kumimoji="1"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454CB-3CB8-0147-B207-CDA75985EEB7}"/>
              </a:ext>
            </a:extLst>
          </p:cNvPr>
          <p:cNvSpPr txBox="1"/>
          <p:nvPr/>
        </p:nvSpPr>
        <p:spPr>
          <a:xfrm>
            <a:off x="704511" y="1338324"/>
            <a:ext cx="8857001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rgbClr val="FFFFFF"/>
                </a:solidFill>
              </a:rPr>
              <a:t>sudo</a:t>
            </a:r>
            <a:r>
              <a:rPr lang="en-US" sz="1200" b="1" dirty="0">
                <a:solidFill>
                  <a:srgbClr val="FFFFFF"/>
                </a:solidFill>
              </a:rPr>
              <a:t> docker run -</a:t>
            </a:r>
            <a:r>
              <a:rPr lang="en-US" sz="1200" b="1" dirty="0" err="1">
                <a:solidFill>
                  <a:srgbClr val="FFFFFF"/>
                </a:solidFill>
              </a:rPr>
              <a:t>i</a:t>
            </a:r>
            <a:r>
              <a:rPr lang="en-US" sz="1200" b="1" dirty="0">
                <a:solidFill>
                  <a:srgbClr val="FFFFFF"/>
                </a:solidFill>
              </a:rPr>
              <a:t> -t -v $(</a:t>
            </a:r>
            <a:r>
              <a:rPr lang="en-US" sz="1200" b="1" dirty="0" err="1">
                <a:solidFill>
                  <a:srgbClr val="FFFFFF"/>
                </a:solidFill>
              </a:rPr>
              <a:t>pwd</a:t>
            </a:r>
            <a:r>
              <a:rPr lang="en-US" sz="1200" b="1" dirty="0">
                <a:solidFill>
                  <a:srgbClr val="FFFFFF"/>
                </a:solidFill>
              </a:rPr>
              <a:t>):/$(</a:t>
            </a:r>
            <a:r>
              <a:rPr lang="en-US" sz="1200" b="1" dirty="0" err="1">
                <a:solidFill>
                  <a:srgbClr val="FFFFFF"/>
                </a:solidFill>
              </a:rPr>
              <a:t>basename</a:t>
            </a:r>
            <a:r>
              <a:rPr lang="en-US" sz="1200" b="1" dirty="0">
                <a:solidFill>
                  <a:srgbClr val="FFFFFF"/>
                </a:solidFill>
              </a:rPr>
              <a:t> $(</a:t>
            </a:r>
            <a:r>
              <a:rPr lang="en-US" sz="1200" b="1" dirty="0" err="1">
                <a:solidFill>
                  <a:srgbClr val="FFFFFF"/>
                </a:solidFill>
              </a:rPr>
              <a:t>pwd</a:t>
            </a:r>
            <a:r>
              <a:rPr lang="en-US" sz="1200" b="1" dirty="0">
                <a:solidFill>
                  <a:srgbClr val="FFFFFF"/>
                </a:solidFill>
              </a:rPr>
              <a:t>)) -w /$(</a:t>
            </a:r>
            <a:r>
              <a:rPr lang="en-US" sz="1200" b="1" dirty="0" err="1">
                <a:solidFill>
                  <a:srgbClr val="FFFFFF"/>
                </a:solidFill>
              </a:rPr>
              <a:t>basename</a:t>
            </a:r>
            <a:r>
              <a:rPr lang="en-US" sz="1200" b="1" dirty="0">
                <a:solidFill>
                  <a:srgbClr val="FFFFFF"/>
                </a:solidFill>
              </a:rPr>
              <a:t> $(</a:t>
            </a:r>
            <a:r>
              <a:rPr lang="en-US" sz="1200" b="1" dirty="0" err="1">
                <a:solidFill>
                  <a:srgbClr val="FFFFFF"/>
                </a:solidFill>
              </a:rPr>
              <a:t>pwd</a:t>
            </a:r>
            <a:r>
              <a:rPr lang="en-US" sz="1200" b="1" dirty="0">
                <a:solidFill>
                  <a:srgbClr val="FFFFFF"/>
                </a:solidFill>
              </a:rPr>
              <a:t>)) </a:t>
            </a:r>
            <a:r>
              <a:rPr lang="en-US" sz="1200" b="1" dirty="0" err="1">
                <a:solidFill>
                  <a:srgbClr val="FFFFFF"/>
                </a:solidFill>
              </a:rPr>
              <a:t>hashicorp</a:t>
            </a:r>
            <a:r>
              <a:rPr lang="en-US" sz="1200" b="1" dirty="0">
                <a:solidFill>
                  <a:srgbClr val="FFFFFF"/>
                </a:solidFill>
              </a:rPr>
              <a:t>/</a:t>
            </a:r>
            <a:r>
              <a:rPr lang="en-US" sz="1200" b="1" dirty="0" err="1">
                <a:solidFill>
                  <a:srgbClr val="FFFFFF"/>
                </a:solidFill>
              </a:rPr>
              <a:t>terraform:light</a:t>
            </a:r>
            <a:r>
              <a:rPr lang="en-US" sz="1200" b="1" dirty="0">
                <a:solidFill>
                  <a:srgbClr val="FFFFFF"/>
                </a:solidFill>
              </a:rPr>
              <a:t> </a:t>
            </a:r>
            <a:r>
              <a:rPr lang="en-US" sz="1200" b="1" dirty="0" err="1">
                <a:solidFill>
                  <a:srgbClr val="FFFFFF"/>
                </a:solidFill>
              </a:rPr>
              <a:t>init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7F040-1440-D440-954D-3037FED7A18C}"/>
              </a:ext>
            </a:extLst>
          </p:cNvPr>
          <p:cNvSpPr txBox="1"/>
          <p:nvPr/>
        </p:nvSpPr>
        <p:spPr>
          <a:xfrm>
            <a:off x="272480" y="890052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Initialize the Terraform cloud provider.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38CDA7-C0F4-3B48-BA9A-FD9183BC75E7}"/>
              </a:ext>
            </a:extLst>
          </p:cNvPr>
          <p:cNvSpPr txBox="1"/>
          <p:nvPr/>
        </p:nvSpPr>
        <p:spPr>
          <a:xfrm>
            <a:off x="704511" y="2221088"/>
            <a:ext cx="8857001" cy="116955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$ </a:t>
            </a:r>
            <a:r>
              <a:rPr lang="en-US" sz="1400" b="1" dirty="0" err="1">
                <a:solidFill>
                  <a:srgbClr val="FFFFFF"/>
                </a:solidFill>
              </a:rPr>
              <a:t>sudo</a:t>
            </a:r>
            <a:r>
              <a:rPr lang="en-US" sz="1400" b="1" dirty="0">
                <a:solidFill>
                  <a:srgbClr val="FFFFFF"/>
                </a:solidFill>
              </a:rPr>
              <a:t> docker run -</a:t>
            </a:r>
            <a:r>
              <a:rPr lang="en-US" sz="1400" b="1" dirty="0" err="1">
                <a:solidFill>
                  <a:srgbClr val="FFFFFF"/>
                </a:solidFill>
              </a:rPr>
              <a:t>i</a:t>
            </a:r>
            <a:r>
              <a:rPr lang="en-US" sz="1400" b="1" dirty="0">
                <a:solidFill>
                  <a:srgbClr val="FFFFFF"/>
                </a:solidFill>
              </a:rPr>
              <a:t> -t -e CHECKPOINT_DISABLE=1 -e "GOOGLE_CREDENTIALS=${GOOGLE_CREDENTIALS}" -v $(</a:t>
            </a:r>
            <a:r>
              <a:rPr lang="en-US" sz="1400" b="1" dirty="0" err="1">
                <a:solidFill>
                  <a:srgbClr val="FFFFFF"/>
                </a:solidFill>
              </a:rPr>
              <a:t>pwd</a:t>
            </a:r>
            <a:r>
              <a:rPr lang="en-US" sz="1400" b="1" dirty="0">
                <a:solidFill>
                  <a:srgbClr val="FFFFFF"/>
                </a:solidFill>
              </a:rPr>
              <a:t>):/$(</a:t>
            </a:r>
            <a:r>
              <a:rPr lang="en-US" sz="1400" b="1" dirty="0" err="1">
                <a:solidFill>
                  <a:srgbClr val="FFFFFF"/>
                </a:solidFill>
              </a:rPr>
              <a:t>basename</a:t>
            </a:r>
            <a:r>
              <a:rPr lang="en-US" sz="1400" b="1" dirty="0">
                <a:solidFill>
                  <a:srgbClr val="FFFFFF"/>
                </a:solidFill>
              </a:rPr>
              <a:t> $(</a:t>
            </a:r>
            <a:r>
              <a:rPr lang="en-US" sz="1400" b="1" dirty="0" err="1">
                <a:solidFill>
                  <a:srgbClr val="FFFFFF"/>
                </a:solidFill>
              </a:rPr>
              <a:t>pwd</a:t>
            </a:r>
            <a:r>
              <a:rPr lang="en-US" sz="1400" b="1" dirty="0">
                <a:solidFill>
                  <a:srgbClr val="FFFFFF"/>
                </a:solidFill>
              </a:rPr>
              <a:t>)) -w /$(</a:t>
            </a:r>
            <a:r>
              <a:rPr lang="en-US" sz="1400" b="1" dirty="0" err="1">
                <a:solidFill>
                  <a:srgbClr val="FFFFFF"/>
                </a:solidFill>
              </a:rPr>
              <a:t>basename</a:t>
            </a:r>
            <a:r>
              <a:rPr lang="en-US" sz="1400" b="1" dirty="0">
                <a:solidFill>
                  <a:srgbClr val="FFFFFF"/>
                </a:solidFill>
              </a:rPr>
              <a:t> $(</a:t>
            </a:r>
            <a:r>
              <a:rPr lang="en-US" sz="1400" b="1" dirty="0" err="1">
                <a:solidFill>
                  <a:srgbClr val="FFFFFF"/>
                </a:solidFill>
              </a:rPr>
              <a:t>pwd</a:t>
            </a:r>
            <a:r>
              <a:rPr lang="en-US" sz="1400" b="1" dirty="0">
                <a:solidFill>
                  <a:srgbClr val="FFFFFF"/>
                </a:solidFill>
              </a:rPr>
              <a:t>)) </a:t>
            </a:r>
            <a:r>
              <a:rPr lang="en-US" sz="1400" b="1" dirty="0" err="1">
                <a:solidFill>
                  <a:srgbClr val="FFFFFF"/>
                </a:solidFill>
              </a:rPr>
              <a:t>hashicorp</a:t>
            </a:r>
            <a:r>
              <a:rPr lang="en-US" sz="1400" b="1" dirty="0">
                <a:solidFill>
                  <a:srgbClr val="FFFFFF"/>
                </a:solidFill>
              </a:rPr>
              <a:t>/</a:t>
            </a:r>
            <a:r>
              <a:rPr lang="en-US" sz="1400" b="1" dirty="0" err="1">
                <a:solidFill>
                  <a:srgbClr val="FFFFFF"/>
                </a:solidFill>
              </a:rPr>
              <a:t>terraform:light</a:t>
            </a:r>
            <a:r>
              <a:rPr lang="en-US" sz="1400" b="1" dirty="0">
                <a:solidFill>
                  <a:srgbClr val="FFFFFF"/>
                </a:solidFill>
              </a:rPr>
              <a:t> apply -</a:t>
            </a:r>
            <a:r>
              <a:rPr lang="en-US" sz="1400" b="1" dirty="0" err="1">
                <a:solidFill>
                  <a:srgbClr val="FFFFFF"/>
                </a:solidFill>
              </a:rPr>
              <a:t>var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service_account_email</a:t>
            </a:r>
            <a:r>
              <a:rPr lang="en-US" sz="1400" b="1" dirty="0">
                <a:solidFill>
                  <a:srgbClr val="FFFFFF"/>
                </a:solidFill>
              </a:rPr>
              <a:t>=${</a:t>
            </a:r>
            <a:r>
              <a:rPr lang="en-US" sz="1400" b="1" dirty="0" err="1">
                <a:solidFill>
                  <a:srgbClr val="FFFFFF"/>
                </a:solidFill>
              </a:rPr>
              <a:t>service_account_email</a:t>
            </a:r>
            <a:r>
              <a:rPr lang="en-US" sz="1400" b="1" dirty="0">
                <a:solidFill>
                  <a:srgbClr val="FFFFFF"/>
                </a:solidFill>
              </a:rPr>
              <a:t>} -</a:t>
            </a:r>
            <a:r>
              <a:rPr lang="en-US" sz="1400" b="1" dirty="0" err="1">
                <a:solidFill>
                  <a:srgbClr val="FFFFFF"/>
                </a:solidFill>
              </a:rPr>
              <a:t>var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projectid</a:t>
            </a:r>
            <a:r>
              <a:rPr lang="en-US" sz="1400" b="1" dirty="0">
                <a:solidFill>
                  <a:srgbClr val="FFFFFF"/>
                </a:solidFill>
              </a:rPr>
              <a:t>=${</a:t>
            </a:r>
            <a:r>
              <a:rPr lang="en-US" sz="1400" b="1" dirty="0" err="1">
                <a:solidFill>
                  <a:srgbClr val="FFFFFF"/>
                </a:solidFill>
              </a:rPr>
              <a:t>project_id</a:t>
            </a:r>
            <a:r>
              <a:rPr lang="en-US" sz="1400" b="1" dirty="0">
                <a:solidFill>
                  <a:srgbClr val="FFFFFF"/>
                </a:solidFill>
              </a:rPr>
              <a:t>} -</a:t>
            </a:r>
            <a:r>
              <a:rPr lang="en-US" sz="1400" b="1" dirty="0" err="1">
                <a:solidFill>
                  <a:srgbClr val="FFFFFF"/>
                </a:solidFill>
              </a:rPr>
              <a:t>var</a:t>
            </a:r>
            <a:r>
              <a:rPr lang="en-US" sz="1400" b="1" dirty="0">
                <a:solidFill>
                  <a:srgbClr val="FFFFFF"/>
                </a:solidFill>
              </a:rPr>
              <a:t> network=${network} -</a:t>
            </a:r>
            <a:r>
              <a:rPr lang="en-US" sz="1400" b="1" dirty="0" err="1">
                <a:solidFill>
                  <a:srgbClr val="FFFFFF"/>
                </a:solidFill>
              </a:rPr>
              <a:t>var</a:t>
            </a:r>
            <a:r>
              <a:rPr lang="en-US" sz="1400" b="1" dirty="0">
                <a:solidFill>
                  <a:srgbClr val="FFFFFF"/>
                </a:solidFill>
              </a:rPr>
              <a:t> region=${region} -</a:t>
            </a:r>
            <a:r>
              <a:rPr lang="en-US" sz="1400" b="1" dirty="0" err="1">
                <a:solidFill>
                  <a:srgbClr val="FFFFFF"/>
                </a:solidFill>
              </a:rPr>
              <a:t>var</a:t>
            </a:r>
            <a:r>
              <a:rPr lang="en-US" sz="1400" b="1" dirty="0">
                <a:solidFill>
                  <a:srgbClr val="FFFFFF"/>
                </a:solidFill>
              </a:rPr>
              <a:t> prefix=${prefix:-</a:t>
            </a:r>
            <a:r>
              <a:rPr lang="en-US" sz="1400" b="1" dirty="0" err="1">
                <a:solidFill>
                  <a:srgbClr val="FFFFFF"/>
                </a:solidFill>
              </a:rPr>
              <a:t>cfcr</a:t>
            </a:r>
            <a:r>
              <a:rPr lang="en-US" sz="1400" b="1" dirty="0">
                <a:solidFill>
                  <a:srgbClr val="FFFFFF"/>
                </a:solidFill>
              </a:rPr>
              <a:t>} -</a:t>
            </a:r>
            <a:r>
              <a:rPr lang="en-US" sz="1400" b="1" dirty="0" err="1">
                <a:solidFill>
                  <a:srgbClr val="FFFFFF"/>
                </a:solidFill>
              </a:rPr>
              <a:t>var</a:t>
            </a:r>
            <a:r>
              <a:rPr lang="en-US" sz="1400" b="1" dirty="0">
                <a:solidFill>
                  <a:srgbClr val="FFFFFF"/>
                </a:solidFill>
              </a:rPr>
              <a:t> zone=${zone} -</a:t>
            </a:r>
            <a:r>
              <a:rPr lang="en-US" sz="1400" b="1" dirty="0" err="1">
                <a:solidFill>
                  <a:srgbClr val="FFFFFF"/>
                </a:solidFill>
              </a:rPr>
              <a:t>var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subnet_ip_prefix</a:t>
            </a:r>
            <a:r>
              <a:rPr lang="en-US" sz="1400" b="1" dirty="0">
                <a:solidFill>
                  <a:srgbClr val="FFFFFF"/>
                </a:solidFill>
              </a:rPr>
              <a:t>=${</a:t>
            </a:r>
            <a:r>
              <a:rPr lang="en-US" sz="1400" b="1" dirty="0" err="1">
                <a:solidFill>
                  <a:srgbClr val="FFFFFF"/>
                </a:solidFill>
              </a:rPr>
              <a:t>subnet_ip_prefix</a:t>
            </a:r>
            <a:r>
              <a:rPr lang="en-US" sz="1400" b="1" dirty="0">
                <a:solidFill>
                  <a:srgbClr val="FFFFFF"/>
                </a:solidFill>
              </a:rPr>
              <a:t>} -state /$(</a:t>
            </a:r>
            <a:r>
              <a:rPr lang="en-US" sz="1400" b="1" dirty="0" err="1">
                <a:solidFill>
                  <a:srgbClr val="FFFFFF"/>
                </a:solidFill>
              </a:rPr>
              <a:t>basename</a:t>
            </a:r>
            <a:r>
              <a:rPr lang="en-US" sz="1400" b="1" dirty="0">
                <a:solidFill>
                  <a:srgbClr val="FFFFFF"/>
                </a:solidFill>
              </a:rPr>
              <a:t> $(</a:t>
            </a:r>
            <a:r>
              <a:rPr lang="en-US" sz="1400" b="1" dirty="0" err="1">
                <a:solidFill>
                  <a:srgbClr val="FFFFFF"/>
                </a:solidFill>
              </a:rPr>
              <a:t>pwd</a:t>
            </a:r>
            <a:r>
              <a:rPr lang="en-US" sz="1400" b="1" dirty="0">
                <a:solidFill>
                  <a:srgbClr val="FFFFFF"/>
                </a:solidFill>
              </a:rPr>
              <a:t>))/${prefix:-</a:t>
            </a:r>
            <a:r>
              <a:rPr lang="en-US" sz="1400" b="1" dirty="0" err="1">
                <a:solidFill>
                  <a:srgbClr val="FFFFFF"/>
                </a:solidFill>
              </a:rPr>
              <a:t>cfcr</a:t>
            </a:r>
            <a:r>
              <a:rPr lang="en-US" sz="1400" b="1" dirty="0">
                <a:solidFill>
                  <a:srgbClr val="FFFFFF"/>
                </a:solidFill>
              </a:rPr>
              <a:t>}.</a:t>
            </a:r>
            <a:r>
              <a:rPr lang="en-US" sz="1400" b="1" dirty="0" err="1">
                <a:solidFill>
                  <a:srgbClr val="FFFFFF"/>
                </a:solidFill>
              </a:rPr>
              <a:t>tfstate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756765-79D4-DF4F-9C23-74FD02E815CB}"/>
              </a:ext>
            </a:extLst>
          </p:cNvPr>
          <p:cNvSpPr txBox="1"/>
          <p:nvPr/>
        </p:nvSpPr>
        <p:spPr>
          <a:xfrm>
            <a:off x="272480" y="1772816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Create the inception, </a:t>
            </a:r>
            <a:r>
              <a:rPr lang="en-US" dirty="0" err="1"/>
              <a:t>nat</a:t>
            </a:r>
            <a:r>
              <a:rPr lang="en-US" dirty="0"/>
              <a:t> gateway and other resources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9AFCD2-05E3-8A41-81B4-4E6B84A189BF}"/>
              </a:ext>
            </a:extLst>
          </p:cNvPr>
          <p:cNvSpPr txBox="1"/>
          <p:nvPr/>
        </p:nvSpPr>
        <p:spPr>
          <a:xfrm>
            <a:off x="488504" y="3390639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E7D855-E27A-3E4C-8002-34AFA803A5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69" r="42004" b="4769"/>
          <a:stretch/>
        </p:blipFill>
        <p:spPr>
          <a:xfrm>
            <a:off x="2125293" y="3585577"/>
            <a:ext cx="5131963" cy="19940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AE8B842-C588-034D-BA1F-D73A1B144744}"/>
              </a:ext>
            </a:extLst>
          </p:cNvPr>
          <p:cNvSpPr txBox="1"/>
          <p:nvPr/>
        </p:nvSpPr>
        <p:spPr>
          <a:xfrm>
            <a:off x="704511" y="6181528"/>
            <a:ext cx="8857001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$ </a:t>
            </a:r>
            <a:r>
              <a:rPr lang="en-US" sz="1400" b="1" dirty="0" err="1">
                <a:solidFill>
                  <a:srgbClr val="FFFFFF"/>
                </a:solidFill>
              </a:rPr>
              <a:t>gcloud</a:t>
            </a:r>
            <a:r>
              <a:rPr lang="en-US" sz="1400" b="1" dirty="0">
                <a:solidFill>
                  <a:srgbClr val="FFFFFF"/>
                </a:solidFill>
              </a:rPr>
              <a:t> compute </a:t>
            </a:r>
            <a:r>
              <a:rPr lang="en-US" sz="1400" b="1" dirty="0" err="1">
                <a:solidFill>
                  <a:srgbClr val="FFFFFF"/>
                </a:solidFill>
              </a:rPr>
              <a:t>scp</a:t>
            </a:r>
            <a:r>
              <a:rPr lang="en-US" sz="1400" b="1" dirty="0">
                <a:solidFill>
                  <a:srgbClr val="FFFFFF"/>
                </a:solidFill>
              </a:rPr>
              <a:t> ~/</a:t>
            </a:r>
            <a:r>
              <a:rPr lang="en-US" sz="1400" b="1" dirty="0" err="1">
                <a:solidFill>
                  <a:srgbClr val="FFFFFF"/>
                </a:solidFill>
              </a:rPr>
              <a:t>cfcr-tf.key.json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cfcr</a:t>
            </a:r>
            <a:r>
              <a:rPr lang="en-US" sz="1400" b="1" dirty="0">
                <a:solidFill>
                  <a:srgbClr val="FFFFFF"/>
                </a:solidFill>
              </a:rPr>
              <a:t>-bosh-bastion:~/</a:t>
            </a:r>
            <a:r>
              <a:rPr lang="en-US" sz="1400" b="1" dirty="0" err="1">
                <a:solidFill>
                  <a:srgbClr val="FFFFFF"/>
                </a:solidFill>
              </a:rPr>
              <a:t>cfcr-tf.key.json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986D5A-A975-5E48-9175-CF7C78E1E53F}"/>
              </a:ext>
            </a:extLst>
          </p:cNvPr>
          <p:cNvSpPr txBox="1"/>
          <p:nvPr/>
        </p:nvSpPr>
        <p:spPr>
          <a:xfrm>
            <a:off x="272480" y="5733256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Copy the service account key to the newly created inception VM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583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1. GCP Infrastructure Setting (11/11)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en-US" altLang="ko-KR" b="0" dirty="0"/>
              <a:t>Deploying Inception &amp; Nat Gateway VM’s (3/3)</a:t>
            </a:r>
            <a:endParaRPr kumimoji="1"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BE953-9D81-4C4A-AE91-13BDCC50FB25}"/>
              </a:ext>
            </a:extLst>
          </p:cNvPr>
          <p:cNvSpPr txBox="1"/>
          <p:nvPr/>
        </p:nvSpPr>
        <p:spPr>
          <a:xfrm>
            <a:off x="920551" y="908720"/>
            <a:ext cx="7704856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b="1" dirty="0" err="1">
                <a:solidFill>
                  <a:srgbClr val="FF0000"/>
                </a:solidFill>
              </a:rPr>
              <a:t>Perfrom</a:t>
            </a:r>
            <a:r>
              <a:rPr lang="en-US" sz="1600" b="1" dirty="0">
                <a:solidFill>
                  <a:srgbClr val="FF0000"/>
                </a:solidFill>
              </a:rPr>
              <a:t> below steps in GCP Portal.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AC0ED-DCCA-7142-8CB7-D12F61581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1" y="1951993"/>
            <a:ext cx="2829012" cy="16724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7E1D3A-FF5D-D54E-A02E-557CC8352A47}"/>
              </a:ext>
            </a:extLst>
          </p:cNvPr>
          <p:cNvSpPr txBox="1"/>
          <p:nvPr/>
        </p:nvSpPr>
        <p:spPr>
          <a:xfrm>
            <a:off x="272480" y="1419910"/>
            <a:ext cx="878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Create Firewall Rules in GCP Portal.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505C7E-7B59-2142-8855-6A4A307B9EB5}"/>
              </a:ext>
            </a:extLst>
          </p:cNvPr>
          <p:cNvSpPr txBox="1"/>
          <p:nvPr/>
        </p:nvSpPr>
        <p:spPr>
          <a:xfrm>
            <a:off x="733284" y="1972899"/>
            <a:ext cx="1771443" cy="5207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타원 8">
            <a:extLst>
              <a:ext uri="{FF2B5EF4-FFF2-40B4-BE49-F238E27FC236}">
                <a16:creationId xmlns:a16="http://schemas.microsoft.com/office/drawing/2014/main" id="{C6B740B3-6261-A141-BE73-3A8C2CD0F7D0}"/>
              </a:ext>
            </a:extLst>
          </p:cNvPr>
          <p:cNvSpPr/>
          <p:nvPr/>
        </p:nvSpPr>
        <p:spPr>
          <a:xfrm>
            <a:off x="599619" y="1859809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Freeform 23">
            <a:extLst>
              <a:ext uri="{FF2B5EF4-FFF2-40B4-BE49-F238E27FC236}">
                <a16:creationId xmlns:a16="http://schemas.microsoft.com/office/drawing/2014/main" id="{E12FF635-61FD-C540-8873-53D53C17806F}"/>
              </a:ext>
            </a:extLst>
          </p:cNvPr>
          <p:cNvSpPr>
            <a:spLocks/>
          </p:cNvSpPr>
          <p:nvPr/>
        </p:nvSpPr>
        <p:spPr bwMode="auto">
          <a:xfrm>
            <a:off x="1728909" y="2368743"/>
            <a:ext cx="399176" cy="483924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DFDAA1-1858-304C-945B-C164DBFE285E}"/>
              </a:ext>
            </a:extLst>
          </p:cNvPr>
          <p:cNvSpPr txBox="1"/>
          <p:nvPr/>
        </p:nvSpPr>
        <p:spPr>
          <a:xfrm>
            <a:off x="2504727" y="2610706"/>
            <a:ext cx="1047616" cy="24196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타원 8">
            <a:extLst>
              <a:ext uri="{FF2B5EF4-FFF2-40B4-BE49-F238E27FC236}">
                <a16:creationId xmlns:a16="http://schemas.microsoft.com/office/drawing/2014/main" id="{4C2DF270-8E32-C542-9EF1-5C2DE03897FE}"/>
              </a:ext>
            </a:extLst>
          </p:cNvPr>
          <p:cNvSpPr/>
          <p:nvPr/>
        </p:nvSpPr>
        <p:spPr>
          <a:xfrm>
            <a:off x="2399835" y="2588132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Freeform 23">
            <a:extLst>
              <a:ext uri="{FF2B5EF4-FFF2-40B4-BE49-F238E27FC236}">
                <a16:creationId xmlns:a16="http://schemas.microsoft.com/office/drawing/2014/main" id="{6DA42BA0-0E0F-CD42-945B-1055FA0F45AB}"/>
              </a:ext>
            </a:extLst>
          </p:cNvPr>
          <p:cNvSpPr>
            <a:spLocks/>
          </p:cNvSpPr>
          <p:nvPr/>
        </p:nvSpPr>
        <p:spPr bwMode="auto">
          <a:xfrm flipH="1">
            <a:off x="3133663" y="2754655"/>
            <a:ext cx="263730" cy="458321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34E7C-69F3-2047-BE0C-83488D0A9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28" y="1437236"/>
            <a:ext cx="2768427" cy="5139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2873B-143D-A841-89F9-3E27C9B6A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13" y="4020335"/>
            <a:ext cx="3953644" cy="11320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3FAC1A-D345-C34A-9A87-C91C6EE89687}"/>
              </a:ext>
            </a:extLst>
          </p:cNvPr>
          <p:cNvSpPr txBox="1"/>
          <p:nvPr/>
        </p:nvSpPr>
        <p:spPr>
          <a:xfrm>
            <a:off x="3242998" y="4054479"/>
            <a:ext cx="1133659" cy="3261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타원 8">
            <a:extLst>
              <a:ext uri="{FF2B5EF4-FFF2-40B4-BE49-F238E27FC236}">
                <a16:creationId xmlns:a16="http://schemas.microsoft.com/office/drawing/2014/main" id="{D2720574-64E1-1A42-ABFB-8AC8211519F8}"/>
              </a:ext>
            </a:extLst>
          </p:cNvPr>
          <p:cNvSpPr/>
          <p:nvPr/>
        </p:nvSpPr>
        <p:spPr>
          <a:xfrm>
            <a:off x="3121287" y="3949587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Freeform 23">
            <a:extLst>
              <a:ext uri="{FF2B5EF4-FFF2-40B4-BE49-F238E27FC236}">
                <a16:creationId xmlns:a16="http://schemas.microsoft.com/office/drawing/2014/main" id="{B18175C0-D185-1045-99F0-C12937E91BCF}"/>
              </a:ext>
            </a:extLst>
          </p:cNvPr>
          <p:cNvSpPr>
            <a:spLocks/>
          </p:cNvSpPr>
          <p:nvPr/>
        </p:nvSpPr>
        <p:spPr bwMode="auto">
          <a:xfrm>
            <a:off x="4099192" y="4282578"/>
            <a:ext cx="399176" cy="483924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511B4E-DE8C-7646-A3BA-887C2DEA865C}"/>
              </a:ext>
            </a:extLst>
          </p:cNvPr>
          <p:cNvSpPr txBox="1"/>
          <p:nvPr/>
        </p:nvSpPr>
        <p:spPr>
          <a:xfrm>
            <a:off x="6389661" y="2084506"/>
            <a:ext cx="2667795" cy="3261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타원 8">
            <a:extLst>
              <a:ext uri="{FF2B5EF4-FFF2-40B4-BE49-F238E27FC236}">
                <a16:creationId xmlns:a16="http://schemas.microsoft.com/office/drawing/2014/main" id="{46F7820C-AD7A-A942-B9F2-A971966274A8}"/>
              </a:ext>
            </a:extLst>
          </p:cNvPr>
          <p:cNvSpPr/>
          <p:nvPr/>
        </p:nvSpPr>
        <p:spPr>
          <a:xfrm>
            <a:off x="6234281" y="1947520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73E74281-6C4F-454F-AC6E-A356720893A4}"/>
              </a:ext>
            </a:extLst>
          </p:cNvPr>
          <p:cNvSpPr>
            <a:spLocks/>
          </p:cNvSpPr>
          <p:nvPr/>
        </p:nvSpPr>
        <p:spPr bwMode="auto">
          <a:xfrm>
            <a:off x="8869387" y="2223791"/>
            <a:ext cx="399176" cy="483924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4153A6-3CD3-2942-AC03-16F232ADB574}"/>
              </a:ext>
            </a:extLst>
          </p:cNvPr>
          <p:cNvSpPr txBox="1"/>
          <p:nvPr/>
        </p:nvSpPr>
        <p:spPr>
          <a:xfrm>
            <a:off x="6389660" y="2852667"/>
            <a:ext cx="2667795" cy="3261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타원 8">
            <a:extLst>
              <a:ext uri="{FF2B5EF4-FFF2-40B4-BE49-F238E27FC236}">
                <a16:creationId xmlns:a16="http://schemas.microsoft.com/office/drawing/2014/main" id="{37A487D6-4FEF-244C-B36C-1FB086214CEB}"/>
              </a:ext>
            </a:extLst>
          </p:cNvPr>
          <p:cNvSpPr/>
          <p:nvPr/>
        </p:nvSpPr>
        <p:spPr>
          <a:xfrm>
            <a:off x="6234282" y="2707715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Freeform 23">
            <a:extLst>
              <a:ext uri="{FF2B5EF4-FFF2-40B4-BE49-F238E27FC236}">
                <a16:creationId xmlns:a16="http://schemas.microsoft.com/office/drawing/2014/main" id="{7C98E71D-2496-124B-A262-148749A1C989}"/>
              </a:ext>
            </a:extLst>
          </p:cNvPr>
          <p:cNvSpPr>
            <a:spLocks/>
          </p:cNvSpPr>
          <p:nvPr/>
        </p:nvSpPr>
        <p:spPr bwMode="auto">
          <a:xfrm>
            <a:off x="8852582" y="3025105"/>
            <a:ext cx="399176" cy="483924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E58D61-759E-1240-9B13-17B24353252C}"/>
              </a:ext>
            </a:extLst>
          </p:cNvPr>
          <p:cNvSpPr txBox="1"/>
          <p:nvPr/>
        </p:nvSpPr>
        <p:spPr>
          <a:xfrm>
            <a:off x="6369974" y="3604868"/>
            <a:ext cx="2785754" cy="61621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타원 8">
            <a:extLst>
              <a:ext uri="{FF2B5EF4-FFF2-40B4-BE49-F238E27FC236}">
                <a16:creationId xmlns:a16="http://schemas.microsoft.com/office/drawing/2014/main" id="{15336811-8764-F94A-BC08-370474F711E8}"/>
              </a:ext>
            </a:extLst>
          </p:cNvPr>
          <p:cNvSpPr/>
          <p:nvPr/>
        </p:nvSpPr>
        <p:spPr>
          <a:xfrm>
            <a:off x="6249144" y="3564995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Freeform 23">
            <a:extLst>
              <a:ext uri="{FF2B5EF4-FFF2-40B4-BE49-F238E27FC236}">
                <a16:creationId xmlns:a16="http://schemas.microsoft.com/office/drawing/2014/main" id="{880B990C-3901-9F44-9A5E-27EB93E66B0D}"/>
              </a:ext>
            </a:extLst>
          </p:cNvPr>
          <p:cNvSpPr>
            <a:spLocks/>
          </p:cNvSpPr>
          <p:nvPr/>
        </p:nvSpPr>
        <p:spPr bwMode="auto">
          <a:xfrm>
            <a:off x="8956140" y="4018998"/>
            <a:ext cx="399176" cy="483924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8E9247-AA09-1F4C-8AE1-BBBA082EE944}"/>
              </a:ext>
            </a:extLst>
          </p:cNvPr>
          <p:cNvSpPr txBox="1"/>
          <p:nvPr/>
        </p:nvSpPr>
        <p:spPr>
          <a:xfrm>
            <a:off x="6389660" y="4294032"/>
            <a:ext cx="2667795" cy="3261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타원 8">
            <a:extLst>
              <a:ext uri="{FF2B5EF4-FFF2-40B4-BE49-F238E27FC236}">
                <a16:creationId xmlns:a16="http://schemas.microsoft.com/office/drawing/2014/main" id="{EE44B38A-19EB-8142-88BE-7F604BD97C6A}"/>
              </a:ext>
            </a:extLst>
          </p:cNvPr>
          <p:cNvSpPr/>
          <p:nvPr/>
        </p:nvSpPr>
        <p:spPr>
          <a:xfrm>
            <a:off x="6234282" y="4149080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Freeform 23">
            <a:extLst>
              <a:ext uri="{FF2B5EF4-FFF2-40B4-BE49-F238E27FC236}">
                <a16:creationId xmlns:a16="http://schemas.microsoft.com/office/drawing/2014/main" id="{0CBEDA8B-948C-7842-BC94-DA4CDE823C8C}"/>
              </a:ext>
            </a:extLst>
          </p:cNvPr>
          <p:cNvSpPr>
            <a:spLocks/>
          </p:cNvSpPr>
          <p:nvPr/>
        </p:nvSpPr>
        <p:spPr bwMode="auto">
          <a:xfrm>
            <a:off x="8852582" y="4466470"/>
            <a:ext cx="399176" cy="483924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B46510-629B-ED4C-BF96-7D8BF5C112D8}"/>
              </a:ext>
            </a:extLst>
          </p:cNvPr>
          <p:cNvSpPr txBox="1"/>
          <p:nvPr/>
        </p:nvSpPr>
        <p:spPr>
          <a:xfrm>
            <a:off x="6389660" y="4652229"/>
            <a:ext cx="2766068" cy="93821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4" name="타원 8">
            <a:extLst>
              <a:ext uri="{FF2B5EF4-FFF2-40B4-BE49-F238E27FC236}">
                <a16:creationId xmlns:a16="http://schemas.microsoft.com/office/drawing/2014/main" id="{F2F37F0C-7095-9140-9A14-55855B3BB901}"/>
              </a:ext>
            </a:extLst>
          </p:cNvPr>
          <p:cNvSpPr/>
          <p:nvPr/>
        </p:nvSpPr>
        <p:spPr>
          <a:xfrm>
            <a:off x="6234281" y="4901468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Freeform 23">
            <a:extLst>
              <a:ext uri="{FF2B5EF4-FFF2-40B4-BE49-F238E27FC236}">
                <a16:creationId xmlns:a16="http://schemas.microsoft.com/office/drawing/2014/main" id="{BC00A3AE-6BC9-704F-8832-9F5A385F4EB4}"/>
              </a:ext>
            </a:extLst>
          </p:cNvPr>
          <p:cNvSpPr>
            <a:spLocks/>
          </p:cNvSpPr>
          <p:nvPr/>
        </p:nvSpPr>
        <p:spPr bwMode="auto">
          <a:xfrm>
            <a:off x="8948654" y="5290408"/>
            <a:ext cx="399176" cy="483924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D4DDC0-C220-7E41-8DDC-E4C43C21ED1F}"/>
              </a:ext>
            </a:extLst>
          </p:cNvPr>
          <p:cNvSpPr txBox="1"/>
          <p:nvPr/>
        </p:nvSpPr>
        <p:spPr>
          <a:xfrm>
            <a:off x="6389660" y="5662183"/>
            <a:ext cx="2751095" cy="5181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7" name="타원 8">
            <a:extLst>
              <a:ext uri="{FF2B5EF4-FFF2-40B4-BE49-F238E27FC236}">
                <a16:creationId xmlns:a16="http://schemas.microsoft.com/office/drawing/2014/main" id="{BA524612-2AD4-9444-98C6-C8B1060AA871}"/>
              </a:ext>
            </a:extLst>
          </p:cNvPr>
          <p:cNvSpPr/>
          <p:nvPr/>
        </p:nvSpPr>
        <p:spPr>
          <a:xfrm>
            <a:off x="6234282" y="5517232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Freeform 23">
            <a:extLst>
              <a:ext uri="{FF2B5EF4-FFF2-40B4-BE49-F238E27FC236}">
                <a16:creationId xmlns:a16="http://schemas.microsoft.com/office/drawing/2014/main" id="{6392AEA4-1321-B447-9380-0545A9A2FB3C}"/>
              </a:ext>
            </a:extLst>
          </p:cNvPr>
          <p:cNvSpPr>
            <a:spLocks/>
          </p:cNvSpPr>
          <p:nvPr/>
        </p:nvSpPr>
        <p:spPr bwMode="auto">
          <a:xfrm>
            <a:off x="8956140" y="5978244"/>
            <a:ext cx="399176" cy="483924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E0EB6F-074A-AB46-B2B4-61620E3FD946}"/>
              </a:ext>
            </a:extLst>
          </p:cNvPr>
          <p:cNvSpPr txBox="1"/>
          <p:nvPr/>
        </p:nvSpPr>
        <p:spPr>
          <a:xfrm>
            <a:off x="6444064" y="6357749"/>
            <a:ext cx="343027" cy="23426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0" name="타원 8">
            <a:extLst>
              <a:ext uri="{FF2B5EF4-FFF2-40B4-BE49-F238E27FC236}">
                <a16:creationId xmlns:a16="http://schemas.microsoft.com/office/drawing/2014/main" id="{824D3AFF-E723-6E4E-AAFC-8948F2365E72}"/>
              </a:ext>
            </a:extLst>
          </p:cNvPr>
          <p:cNvSpPr/>
          <p:nvPr/>
        </p:nvSpPr>
        <p:spPr>
          <a:xfrm>
            <a:off x="5993641" y="6291275"/>
            <a:ext cx="486696" cy="163200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Freeform 23">
            <a:extLst>
              <a:ext uri="{FF2B5EF4-FFF2-40B4-BE49-F238E27FC236}">
                <a16:creationId xmlns:a16="http://schemas.microsoft.com/office/drawing/2014/main" id="{67EB9EC3-D873-1740-870A-376D6F555EB0}"/>
              </a:ext>
            </a:extLst>
          </p:cNvPr>
          <p:cNvSpPr>
            <a:spLocks/>
          </p:cNvSpPr>
          <p:nvPr/>
        </p:nvSpPr>
        <p:spPr bwMode="auto">
          <a:xfrm>
            <a:off x="6691041" y="6519215"/>
            <a:ext cx="278183" cy="338785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9681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2. Deploying Bosh Director on GCP (1/5)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en-US" altLang="ko-KR" b="0" dirty="0"/>
              <a:t>Deploying Bosh-Director (1/5)</a:t>
            </a:r>
            <a:endParaRPr kumimoji="1"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3834" y="1213321"/>
            <a:ext cx="88836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err="1"/>
              <a:t>ssh</a:t>
            </a:r>
            <a:r>
              <a:rPr lang="en-US" sz="1400" dirty="0"/>
              <a:t> into inception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Next clone the bosh-deployment and </a:t>
            </a:r>
            <a:r>
              <a:rPr lang="en-US" sz="1400" dirty="0" err="1"/>
              <a:t>kubo</a:t>
            </a:r>
            <a:r>
              <a:rPr lang="en-US" sz="1400" dirty="0"/>
              <a:t>-deployment repositories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712381" y="2727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C4F54-92DE-424F-BB14-F6FD8B9A9589}"/>
              </a:ext>
            </a:extLst>
          </p:cNvPr>
          <p:cNvSpPr txBox="1"/>
          <p:nvPr/>
        </p:nvSpPr>
        <p:spPr>
          <a:xfrm>
            <a:off x="920553" y="1609365"/>
            <a:ext cx="7488832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rgbClr val="FFFFFF"/>
                </a:solidFill>
              </a:rPr>
              <a:t>gcloud</a:t>
            </a:r>
            <a:r>
              <a:rPr lang="en-US" sz="1200" b="1" dirty="0">
                <a:solidFill>
                  <a:srgbClr val="FFFFFF"/>
                </a:solidFill>
              </a:rPr>
              <a:t> compute </a:t>
            </a:r>
            <a:r>
              <a:rPr lang="en-US" sz="1200" b="1" dirty="0" err="1">
                <a:solidFill>
                  <a:srgbClr val="FFFFFF"/>
                </a:solidFill>
              </a:rPr>
              <a:t>ssh</a:t>
            </a:r>
            <a:r>
              <a:rPr lang="en-US" sz="1200" b="1" dirty="0">
                <a:solidFill>
                  <a:srgbClr val="FFFFFF"/>
                </a:solidFill>
              </a:rPr>
              <a:t> </a:t>
            </a:r>
            <a:r>
              <a:rPr lang="en-US" sz="1200" b="1" dirty="0" err="1">
                <a:solidFill>
                  <a:srgbClr val="FFFFFF"/>
                </a:solidFill>
              </a:rPr>
              <a:t>cfcr</a:t>
            </a:r>
            <a:r>
              <a:rPr lang="en-US" sz="1200" b="1" dirty="0">
                <a:solidFill>
                  <a:srgbClr val="FFFFFF"/>
                </a:solidFill>
              </a:rPr>
              <a:t>-bosh-bastion</a:t>
            </a:r>
          </a:p>
          <a:p>
            <a:r>
              <a:rPr lang="en-US" sz="12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rgbClr val="FFFFFF"/>
                </a:solidFill>
              </a:rPr>
              <a:t>mkdir</a:t>
            </a:r>
            <a:r>
              <a:rPr lang="en-US" sz="1200" b="1" dirty="0">
                <a:solidFill>
                  <a:srgbClr val="FFFFFF"/>
                </a:solidFill>
              </a:rPr>
              <a:t> ~/workspace &amp;&amp; cd ~/workspace 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52A6E-CC0F-8443-962E-926481B6F39F}"/>
              </a:ext>
            </a:extLst>
          </p:cNvPr>
          <p:cNvSpPr txBox="1"/>
          <p:nvPr/>
        </p:nvSpPr>
        <p:spPr>
          <a:xfrm>
            <a:off x="920551" y="2377205"/>
            <a:ext cx="748883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rgbClr val="FFFFFF"/>
                </a:solidFill>
              </a:rPr>
              <a:t>git</a:t>
            </a:r>
            <a:r>
              <a:rPr lang="en-US" sz="1200" b="1" dirty="0">
                <a:solidFill>
                  <a:srgbClr val="FFFFFF"/>
                </a:solidFill>
              </a:rPr>
              <a:t> clone https://</a:t>
            </a:r>
            <a:r>
              <a:rPr lang="en-US" sz="1200" b="1" dirty="0" err="1">
                <a:solidFill>
                  <a:srgbClr val="FFFFFF"/>
                </a:solidFill>
              </a:rPr>
              <a:t>github.com</a:t>
            </a:r>
            <a:r>
              <a:rPr lang="en-US" sz="1200" b="1" dirty="0">
                <a:solidFill>
                  <a:srgbClr val="FFFFFF"/>
                </a:solidFill>
              </a:rPr>
              <a:t>/</a:t>
            </a:r>
            <a:r>
              <a:rPr lang="en-US" sz="1200" b="1" dirty="0" err="1">
                <a:solidFill>
                  <a:srgbClr val="FFFFFF"/>
                </a:solidFill>
              </a:rPr>
              <a:t>cloudfoundry</a:t>
            </a:r>
            <a:r>
              <a:rPr lang="en-US" sz="1200" b="1" dirty="0">
                <a:solidFill>
                  <a:srgbClr val="FFFFFF"/>
                </a:solidFill>
              </a:rPr>
              <a:t>/bosh-</a:t>
            </a:r>
            <a:r>
              <a:rPr lang="en-US" sz="1200" b="1" dirty="0" err="1">
                <a:solidFill>
                  <a:srgbClr val="FFFFFF"/>
                </a:solidFill>
              </a:rPr>
              <a:t>deployment.git</a:t>
            </a:r>
            <a:endParaRPr lang="en-US" sz="1200" b="1" dirty="0">
              <a:solidFill>
                <a:srgbClr val="FFFFFF"/>
              </a:solidFill>
            </a:endParaRPr>
          </a:p>
          <a:p>
            <a:r>
              <a:rPr lang="en-US" sz="12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rgbClr val="FFFFFF"/>
                </a:solidFill>
              </a:rPr>
              <a:t>git</a:t>
            </a:r>
            <a:r>
              <a:rPr lang="en-US" sz="1200" b="1" dirty="0">
                <a:solidFill>
                  <a:srgbClr val="FFFFFF"/>
                </a:solidFill>
              </a:rPr>
              <a:t> clone https://</a:t>
            </a:r>
            <a:r>
              <a:rPr lang="en-US" sz="1200" b="1" dirty="0" err="1">
                <a:solidFill>
                  <a:srgbClr val="FFFFFF"/>
                </a:solidFill>
              </a:rPr>
              <a:t>github.com</a:t>
            </a:r>
            <a:r>
              <a:rPr lang="en-US" sz="1200" b="1" dirty="0">
                <a:solidFill>
                  <a:srgbClr val="FFFFFF"/>
                </a:solidFill>
              </a:rPr>
              <a:t>/</a:t>
            </a:r>
            <a:r>
              <a:rPr lang="en-US" sz="1200" b="1" dirty="0" err="1">
                <a:solidFill>
                  <a:srgbClr val="FFFFFF"/>
                </a:solidFill>
              </a:rPr>
              <a:t>cloudfoundry</a:t>
            </a:r>
            <a:r>
              <a:rPr lang="en-US" sz="1200" b="1" dirty="0">
                <a:solidFill>
                  <a:srgbClr val="FFFFFF"/>
                </a:solidFill>
              </a:rPr>
              <a:t>-incubator/</a:t>
            </a:r>
            <a:r>
              <a:rPr lang="en-US" sz="1200" b="1" dirty="0" err="1">
                <a:solidFill>
                  <a:srgbClr val="FFFFFF"/>
                </a:solidFill>
              </a:rPr>
              <a:t>kubo-deployment.git</a:t>
            </a:r>
            <a:r>
              <a:rPr lang="en-US" sz="1200" b="1" dirty="0">
                <a:solidFill>
                  <a:srgbClr val="FFFFFF"/>
                </a:solidFill>
              </a:rPr>
              <a:t> -b v0.17.0 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D35462-4F49-194A-BB86-40DBB73A9281}"/>
              </a:ext>
            </a:extLst>
          </p:cNvPr>
          <p:cNvSpPr txBox="1"/>
          <p:nvPr/>
        </p:nvSpPr>
        <p:spPr>
          <a:xfrm>
            <a:off x="533834" y="2904568"/>
            <a:ext cx="888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Edit GCP </a:t>
            </a:r>
            <a:r>
              <a:rPr lang="en-US" sz="1400" dirty="0" err="1"/>
              <a:t>cpi.yml</a:t>
            </a:r>
            <a:r>
              <a:rPr lang="en-US" sz="1400" dirty="0"/>
              <a:t> file to configure Nat VM.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3023A-B90D-1742-BE42-F0554238548C}"/>
              </a:ext>
            </a:extLst>
          </p:cNvPr>
          <p:cNvSpPr txBox="1"/>
          <p:nvPr/>
        </p:nvSpPr>
        <p:spPr>
          <a:xfrm>
            <a:off x="920551" y="908720"/>
            <a:ext cx="7704856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b="1" dirty="0" err="1">
                <a:solidFill>
                  <a:srgbClr val="FF0000"/>
                </a:solidFill>
              </a:rPr>
              <a:t>Perfrom</a:t>
            </a:r>
            <a:r>
              <a:rPr lang="en-US" sz="1600" b="1" dirty="0">
                <a:solidFill>
                  <a:srgbClr val="FF0000"/>
                </a:solidFill>
              </a:rPr>
              <a:t> below steps in your </a:t>
            </a:r>
            <a:r>
              <a:rPr lang="en-US" sz="1600" b="1" dirty="0">
                <a:solidFill>
                  <a:srgbClr val="13476D"/>
                </a:solidFill>
              </a:rPr>
              <a:t>Inception</a:t>
            </a:r>
            <a:r>
              <a:rPr lang="en-US" sz="1600" b="1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7FD823-9525-6644-A19A-E66729AE0CE8}"/>
              </a:ext>
            </a:extLst>
          </p:cNvPr>
          <p:cNvSpPr txBox="1"/>
          <p:nvPr/>
        </p:nvSpPr>
        <p:spPr>
          <a:xfrm>
            <a:off x="1541028" y="3488880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Before Editing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A35C61-622E-4248-851A-3F6AD72FB95B}"/>
              </a:ext>
            </a:extLst>
          </p:cNvPr>
          <p:cNvSpPr txBox="1"/>
          <p:nvPr/>
        </p:nvSpPr>
        <p:spPr>
          <a:xfrm>
            <a:off x="6617592" y="3506627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After Editing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B2554-A59B-C344-A428-D396337A5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74" y="3814404"/>
            <a:ext cx="3360688" cy="13427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BAB2F9-7D5D-5E4C-99FA-363D6909CF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19" y="3796306"/>
            <a:ext cx="3666613" cy="13608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081880-E59B-D34B-B7A0-4207300933F4}"/>
              </a:ext>
            </a:extLst>
          </p:cNvPr>
          <p:cNvSpPr txBox="1"/>
          <p:nvPr/>
        </p:nvSpPr>
        <p:spPr>
          <a:xfrm>
            <a:off x="928959" y="3212345"/>
            <a:ext cx="74888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vi ~/workspace/bosh-deployment/gcp/</a:t>
            </a:r>
            <a:r>
              <a:rPr lang="en-US" sz="1200" b="1" dirty="0" err="1">
                <a:solidFill>
                  <a:srgbClr val="FFFFFF"/>
                </a:solidFill>
              </a:rPr>
              <a:t>cpi.yml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7409E-88A6-B842-A927-E115906A6931}"/>
              </a:ext>
            </a:extLst>
          </p:cNvPr>
          <p:cNvSpPr txBox="1"/>
          <p:nvPr/>
        </p:nvSpPr>
        <p:spPr>
          <a:xfrm>
            <a:off x="5313040" y="4869160"/>
            <a:ext cx="936104" cy="2569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C01781-AFC6-274B-83AD-0ED2CF335EEB}"/>
              </a:ext>
            </a:extLst>
          </p:cNvPr>
          <p:cNvSpPr txBox="1"/>
          <p:nvPr/>
        </p:nvSpPr>
        <p:spPr>
          <a:xfrm>
            <a:off x="992560" y="4917952"/>
            <a:ext cx="936104" cy="2569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5BFF9-AD20-8F43-947A-68E88A97508D}"/>
              </a:ext>
            </a:extLst>
          </p:cNvPr>
          <p:cNvSpPr txBox="1"/>
          <p:nvPr/>
        </p:nvSpPr>
        <p:spPr>
          <a:xfrm>
            <a:off x="6033119" y="5229200"/>
            <a:ext cx="33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Your Nat Gateway VM Tags</a:t>
            </a:r>
          </a:p>
        </p:txBody>
      </p:sp>
    </p:spTree>
    <p:extLst>
      <p:ext uri="{BB962C8B-B14F-4D97-AF65-F5344CB8AC3E}">
        <p14:creationId xmlns:p14="http://schemas.microsoft.com/office/powerpoint/2010/main" val="394460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2. Deploying Bosh Director on GCP (2/5)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en-US" altLang="ko-KR" b="0" dirty="0"/>
              <a:t>Deploying Bosh-Director (2/5)</a:t>
            </a:r>
            <a:endParaRPr kumimoji="1"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-712381" y="36615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D086E8-C54D-9048-BA38-68E2C6F1D43F}"/>
              </a:ext>
            </a:extLst>
          </p:cNvPr>
          <p:cNvSpPr txBox="1"/>
          <p:nvPr/>
        </p:nvSpPr>
        <p:spPr>
          <a:xfrm>
            <a:off x="1541028" y="1700808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Before Editing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9690E-AD59-DD4E-AAE6-18468C47746D}"/>
              </a:ext>
            </a:extLst>
          </p:cNvPr>
          <p:cNvSpPr txBox="1"/>
          <p:nvPr/>
        </p:nvSpPr>
        <p:spPr>
          <a:xfrm>
            <a:off x="6617592" y="1718555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After Editing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044703-A338-EC45-96E7-C9B23B9AB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7" y="2171102"/>
            <a:ext cx="2246560" cy="22660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0F7900-8825-F547-9C77-0302A4861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30" y="2203086"/>
            <a:ext cx="2621444" cy="22340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A8B74D-CFAC-2D4A-8AF2-85EB07B409F1}"/>
              </a:ext>
            </a:extLst>
          </p:cNvPr>
          <p:cNvSpPr txBox="1"/>
          <p:nvPr/>
        </p:nvSpPr>
        <p:spPr>
          <a:xfrm>
            <a:off x="533834" y="4716432"/>
            <a:ext cx="888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Create directory to store director deployment state and credentials.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4B9E8B-36E7-2E40-9963-10B650D93532}"/>
              </a:ext>
            </a:extLst>
          </p:cNvPr>
          <p:cNvSpPr txBox="1"/>
          <p:nvPr/>
        </p:nvSpPr>
        <p:spPr>
          <a:xfrm>
            <a:off x="928959" y="5024209"/>
            <a:ext cx="74888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cd ~/workspace/bosh-deployment/ &amp;&amp; </a:t>
            </a:r>
            <a:r>
              <a:rPr lang="en-US" sz="1200" b="1" dirty="0" err="1">
                <a:solidFill>
                  <a:srgbClr val="FFFFFF"/>
                </a:solidFill>
              </a:rPr>
              <a:t>mkdir</a:t>
            </a:r>
            <a:r>
              <a:rPr lang="en-US" sz="1200" b="1" dirty="0">
                <a:solidFill>
                  <a:srgbClr val="FFFFFF"/>
                </a:solidFill>
              </a:rPr>
              <a:t> </a:t>
            </a:r>
            <a:r>
              <a:rPr lang="en-US" sz="1200" b="1" dirty="0" err="1">
                <a:solidFill>
                  <a:srgbClr val="FFFFFF"/>
                </a:solidFill>
              </a:rPr>
              <a:t>kubo</a:t>
            </a:r>
            <a:r>
              <a:rPr lang="en-US" sz="1200" b="1" dirty="0">
                <a:solidFill>
                  <a:srgbClr val="FFFFFF"/>
                </a:solidFill>
              </a:rPr>
              <a:t> &amp;&amp; cd </a:t>
            </a:r>
            <a:r>
              <a:rPr lang="en-US" sz="1200" b="1" dirty="0" err="1">
                <a:solidFill>
                  <a:srgbClr val="FFFFFF"/>
                </a:solidFill>
              </a:rPr>
              <a:t>kubo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992425-8ADF-2F41-8689-EE50FF333158}"/>
              </a:ext>
            </a:extLst>
          </p:cNvPr>
          <p:cNvSpPr txBox="1"/>
          <p:nvPr/>
        </p:nvSpPr>
        <p:spPr>
          <a:xfrm>
            <a:off x="533834" y="900008"/>
            <a:ext cx="888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Edit Bosh </a:t>
            </a:r>
            <a:r>
              <a:rPr lang="en-US" sz="1400" dirty="0" err="1"/>
              <a:t>bosh.yml</a:t>
            </a:r>
            <a:r>
              <a:rPr lang="en-US" sz="1400" dirty="0"/>
              <a:t> file to configure Nat VM.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B9AA89-D5AF-D14C-9B21-267E79AEFE71}"/>
              </a:ext>
            </a:extLst>
          </p:cNvPr>
          <p:cNvSpPr txBox="1"/>
          <p:nvPr/>
        </p:nvSpPr>
        <p:spPr>
          <a:xfrm>
            <a:off x="928959" y="1279793"/>
            <a:ext cx="74888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vi ~/workspace/bosh-deployment/</a:t>
            </a:r>
            <a:r>
              <a:rPr lang="en-US" sz="1200" b="1" dirty="0" err="1">
                <a:solidFill>
                  <a:srgbClr val="FFFFFF"/>
                </a:solidFill>
              </a:rPr>
              <a:t>bosh.yml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6D683-B268-5B4A-9B19-03C83F97C826}"/>
              </a:ext>
            </a:extLst>
          </p:cNvPr>
          <p:cNvSpPr txBox="1"/>
          <p:nvPr/>
        </p:nvSpPr>
        <p:spPr>
          <a:xfrm>
            <a:off x="6563084" y="4185782"/>
            <a:ext cx="1342244" cy="2569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E46E5F-079B-4748-800D-8E196810D5AC}"/>
              </a:ext>
            </a:extLst>
          </p:cNvPr>
          <p:cNvSpPr txBox="1"/>
          <p:nvPr/>
        </p:nvSpPr>
        <p:spPr>
          <a:xfrm>
            <a:off x="1280592" y="4210926"/>
            <a:ext cx="1008112" cy="2569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0828E8-A11C-4245-B7FF-301AC8CDCCBF}"/>
              </a:ext>
            </a:extLst>
          </p:cNvPr>
          <p:cNvSpPr txBox="1"/>
          <p:nvPr/>
        </p:nvSpPr>
        <p:spPr>
          <a:xfrm>
            <a:off x="5457056" y="4407507"/>
            <a:ext cx="4102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Your Subnet CIDR &amp; Nat Gateway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462681-2202-FD4A-BAC3-062A5A661CD0}"/>
              </a:ext>
            </a:extLst>
          </p:cNvPr>
          <p:cNvSpPr txBox="1"/>
          <p:nvPr/>
        </p:nvSpPr>
        <p:spPr>
          <a:xfrm>
            <a:off x="1077332" y="2550658"/>
            <a:ext cx="1355388" cy="2569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8FB095-3594-A346-9F3C-A40CA0101938}"/>
              </a:ext>
            </a:extLst>
          </p:cNvPr>
          <p:cNvSpPr txBox="1"/>
          <p:nvPr/>
        </p:nvSpPr>
        <p:spPr>
          <a:xfrm>
            <a:off x="6390090" y="2550658"/>
            <a:ext cx="1515238" cy="2569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039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2. Deploying Bosh Director on GCP (3/5)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en-US" altLang="ko-KR" b="0" dirty="0"/>
              <a:t>Deploying Bosh-Director (3/5)</a:t>
            </a:r>
            <a:endParaRPr kumimoji="1"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3834" y="1016732"/>
            <a:ext cx="88836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Below command create bosh-</a:t>
            </a:r>
            <a:r>
              <a:rPr lang="en-US" sz="1200" dirty="0" err="1"/>
              <a:t>init</a:t>
            </a:r>
            <a:r>
              <a:rPr lang="en-US" sz="1200" dirty="0"/>
              <a:t> </a:t>
            </a:r>
            <a:r>
              <a:rPr lang="en-US" sz="1200" dirty="0" err="1"/>
              <a:t>vm</a:t>
            </a:r>
            <a:r>
              <a:rPr lang="en-US" sz="1200" dirty="0"/>
              <a:t> on </a:t>
            </a:r>
            <a:r>
              <a:rPr lang="en-US" sz="1200" dirty="0" err="1"/>
              <a:t>virtualbox</a:t>
            </a:r>
            <a:r>
              <a:rPr lang="en-US" sz="1200" dirty="0"/>
              <a:t> by means of </a:t>
            </a:r>
            <a:r>
              <a:rPr lang="en-US" sz="1200" dirty="0" err="1"/>
              <a:t>bosh.yml</a:t>
            </a:r>
            <a:r>
              <a:rPr lang="en-US" sz="1200" dirty="0"/>
              <a:t> as base manifest.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2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 err="1"/>
              <a:t>Yaml</a:t>
            </a:r>
            <a:r>
              <a:rPr lang="en-US" sz="1200" dirty="0"/>
              <a:t> files with </a:t>
            </a:r>
            <a:r>
              <a:rPr lang="en-US" sz="1200" dirty="0">
                <a:solidFill>
                  <a:srgbClr val="FF0000"/>
                </a:solidFill>
              </a:rPr>
              <a:t>–o command </a:t>
            </a:r>
            <a:r>
              <a:rPr lang="en-US" sz="1200" dirty="0"/>
              <a:t>set variables </a:t>
            </a:r>
            <a:r>
              <a:rPr lang="en-US" sz="1200" dirty="0" err="1">
                <a:solidFill>
                  <a:srgbClr val="00B050"/>
                </a:solidFill>
              </a:rPr>
              <a:t>director_name</a:t>
            </a:r>
            <a:r>
              <a:rPr lang="en-US" sz="1200" dirty="0"/>
              <a:t>, </a:t>
            </a:r>
            <a:r>
              <a:rPr lang="en-US" sz="1200" dirty="0" err="1">
                <a:solidFill>
                  <a:srgbClr val="00B050"/>
                </a:solidFill>
              </a:rPr>
              <a:t>internal_ip</a:t>
            </a:r>
            <a:r>
              <a:rPr lang="en-US" sz="1200" dirty="0"/>
              <a:t>, </a:t>
            </a:r>
            <a:r>
              <a:rPr lang="en-US" sz="1200" dirty="0" err="1">
                <a:solidFill>
                  <a:srgbClr val="00B050"/>
                </a:solidFill>
              </a:rPr>
              <a:t>internal_gw</a:t>
            </a:r>
            <a:r>
              <a:rPr lang="en-US" sz="1200" dirty="0"/>
              <a:t>, </a:t>
            </a:r>
            <a:r>
              <a:rPr lang="en-US" sz="1200" dirty="0" err="1">
                <a:solidFill>
                  <a:srgbClr val="00B050"/>
                </a:solidFill>
              </a:rPr>
              <a:t>internal_cidr</a:t>
            </a:r>
            <a:r>
              <a:rPr lang="en-US" sz="1200" dirty="0"/>
              <a:t>, </a:t>
            </a:r>
            <a:r>
              <a:rPr lang="en-US" sz="1200" dirty="0" err="1">
                <a:solidFill>
                  <a:srgbClr val="00B050"/>
                </a:solidFill>
              </a:rPr>
              <a:t>outbound_network_name</a:t>
            </a:r>
            <a:r>
              <a:rPr lang="en-US" sz="1200" dirty="0">
                <a:solidFill>
                  <a:srgbClr val="00B050"/>
                </a:solidFill>
              </a:rPr>
              <a:t> </a:t>
            </a:r>
            <a:r>
              <a:rPr lang="en-US" sz="1200" dirty="0"/>
              <a:t>using</a:t>
            </a:r>
            <a:r>
              <a:rPr lang="en-US" sz="1200" dirty="0">
                <a:solidFill>
                  <a:srgbClr val="00B050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–v command</a:t>
            </a:r>
            <a:r>
              <a:rPr lang="en-US" sz="12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2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It also create </a:t>
            </a:r>
            <a:r>
              <a:rPr lang="en-US" sz="1200" dirty="0" err="1">
                <a:solidFill>
                  <a:srgbClr val="00B050"/>
                </a:solidFill>
              </a:rPr>
              <a:t>state.json</a:t>
            </a:r>
            <a:r>
              <a:rPr lang="en-US" sz="1200" dirty="0">
                <a:solidFill>
                  <a:srgbClr val="00B050"/>
                </a:solidFill>
              </a:rPr>
              <a:t> </a:t>
            </a:r>
            <a:r>
              <a:rPr lang="en-US" sz="1200" dirty="0"/>
              <a:t>to record running state and </a:t>
            </a:r>
            <a:r>
              <a:rPr lang="en-US" sz="1200" dirty="0" err="1">
                <a:solidFill>
                  <a:srgbClr val="00B050"/>
                </a:solidFill>
              </a:rPr>
              <a:t>creds.yml</a:t>
            </a:r>
            <a:r>
              <a:rPr lang="en-US" sz="1200" dirty="0">
                <a:solidFill>
                  <a:srgbClr val="00B050"/>
                </a:solidFill>
              </a:rPr>
              <a:t> </a:t>
            </a:r>
            <a:r>
              <a:rPr lang="en-US" sz="1200" b="1" dirty="0">
                <a:solidFill>
                  <a:srgbClr val="7030A0"/>
                </a:solidFill>
              </a:rPr>
              <a:t>(for certs &amp; </a:t>
            </a:r>
            <a:r>
              <a:rPr lang="en-US" sz="1200" b="1" dirty="0" err="1">
                <a:solidFill>
                  <a:srgbClr val="7030A0"/>
                </a:solidFill>
              </a:rPr>
              <a:t>credentails</a:t>
            </a:r>
            <a:r>
              <a:rPr lang="en-US" sz="1200" b="1" dirty="0">
                <a:solidFill>
                  <a:srgbClr val="7030A0"/>
                </a:solidFill>
              </a:rPr>
              <a:t>) </a:t>
            </a:r>
            <a:r>
              <a:rPr lang="en-US" sz="1200" dirty="0"/>
              <a:t>in your    ~/deployments/</a:t>
            </a:r>
            <a:r>
              <a:rPr lang="en-US" sz="1200" dirty="0" err="1"/>
              <a:t>vbox</a:t>
            </a:r>
            <a:r>
              <a:rPr lang="en-US" sz="1200" dirty="0"/>
              <a:t> directory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2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Following Command Creates Director’s </a:t>
            </a:r>
            <a:r>
              <a:rPr lang="en-US" sz="1200" dirty="0" err="1"/>
              <a:t>vm</a:t>
            </a:r>
            <a:r>
              <a:rPr lang="en-US" sz="1200" dirty="0"/>
              <a:t> and install it’s jobs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483276" y="2760017"/>
            <a:ext cx="6854100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en-US" dirty="0"/>
              <a:t>$ </a:t>
            </a:r>
            <a:r>
              <a:rPr lang="en-US" sz="1200" dirty="0"/>
              <a:t>bosh create-</a:t>
            </a:r>
            <a:r>
              <a:rPr lang="en-US" sz="1200" dirty="0" err="1"/>
              <a:t>env</a:t>
            </a:r>
            <a:r>
              <a:rPr lang="en-US" sz="1200" dirty="0"/>
              <a:t> ~/</a:t>
            </a:r>
            <a:r>
              <a:rPr lang="en-US" sz="1200" dirty="0">
                <a:solidFill>
                  <a:srgbClr val="FF0000"/>
                </a:solidFill>
              </a:rPr>
              <a:t>workspace/bosh-deployment/</a:t>
            </a:r>
            <a:r>
              <a:rPr lang="en-US" sz="1200" dirty="0" err="1"/>
              <a:t>bosh.yml</a:t>
            </a:r>
            <a:endParaRPr lang="en-US" sz="1200" dirty="0"/>
          </a:p>
          <a:p>
            <a:r>
              <a:rPr lang="en-US" sz="1200" dirty="0">
                <a:ea typeface="맑은 고딕"/>
              </a:rPr>
              <a:t> </a:t>
            </a:r>
            <a:r>
              <a:rPr lang="en-US" sz="1200" dirty="0"/>
              <a:t> --state=~/</a:t>
            </a:r>
            <a:r>
              <a:rPr lang="en-US" sz="1200" dirty="0">
                <a:solidFill>
                  <a:srgbClr val="FF0000"/>
                </a:solidFill>
              </a:rPr>
              <a:t>workspace/bosh-deployment/</a:t>
            </a:r>
            <a:r>
              <a:rPr lang="en-US" sz="1200" dirty="0" err="1">
                <a:solidFill>
                  <a:srgbClr val="FF0000"/>
                </a:solidFill>
              </a:rPr>
              <a:t>kubo</a:t>
            </a:r>
            <a:r>
              <a:rPr lang="en-US" sz="1200" dirty="0">
                <a:solidFill>
                  <a:srgbClr val="FF0000"/>
                </a:solidFill>
              </a:rPr>
              <a:t>/</a:t>
            </a:r>
            <a:r>
              <a:rPr lang="en-US" sz="1200" dirty="0" err="1"/>
              <a:t>state.json</a:t>
            </a:r>
            <a:r>
              <a:rPr lang="en-US" sz="1200" dirty="0"/>
              <a:t> </a:t>
            </a:r>
          </a:p>
          <a:p>
            <a:r>
              <a:rPr lang="en-US" sz="1200" dirty="0"/>
              <a:t>  -o ~/</a:t>
            </a:r>
            <a:r>
              <a:rPr lang="en-US" sz="1200" dirty="0">
                <a:solidFill>
                  <a:srgbClr val="FF0000"/>
                </a:solidFill>
              </a:rPr>
              <a:t>workspace/bosh-deployment/gcp/</a:t>
            </a:r>
            <a:r>
              <a:rPr lang="en-US" sz="1200" dirty="0" err="1"/>
              <a:t>cpi.yml</a:t>
            </a:r>
            <a:r>
              <a:rPr lang="en-US" sz="1200" dirty="0"/>
              <a:t> </a:t>
            </a:r>
          </a:p>
          <a:p>
            <a:r>
              <a:rPr lang="en-US" sz="1200" dirty="0"/>
              <a:t>  -o ~/</a:t>
            </a:r>
            <a:r>
              <a:rPr lang="en-US" sz="1200" dirty="0">
                <a:solidFill>
                  <a:srgbClr val="FF0000"/>
                </a:solidFill>
              </a:rPr>
              <a:t>workspace/bosh-deployment/gcp/</a:t>
            </a:r>
            <a:r>
              <a:rPr lang="en-US" sz="1200" dirty="0"/>
              <a:t>service-</a:t>
            </a:r>
            <a:r>
              <a:rPr lang="en-US" sz="1200" dirty="0" err="1"/>
              <a:t>account.yml</a:t>
            </a:r>
            <a:endParaRPr lang="en-US" sz="1200" dirty="0"/>
          </a:p>
          <a:p>
            <a:r>
              <a:rPr lang="en-US" sz="1200" dirty="0"/>
              <a:t>  -o ~/</a:t>
            </a:r>
            <a:r>
              <a:rPr lang="en-US" sz="1200" dirty="0">
                <a:solidFill>
                  <a:srgbClr val="FF0000"/>
                </a:solidFill>
              </a:rPr>
              <a:t>workspace/bosh-deployment/</a:t>
            </a:r>
            <a:r>
              <a:rPr lang="en-US" sz="1200" dirty="0" err="1"/>
              <a:t>jumpbox-user.yml</a:t>
            </a:r>
            <a:r>
              <a:rPr lang="en-US" sz="1200" dirty="0">
                <a:solidFill>
                  <a:srgbClr val="FF0000"/>
                </a:solidFill>
              </a:rPr>
              <a:t> 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</a:t>
            </a:r>
            <a:r>
              <a:rPr lang="en-US" sz="1200" dirty="0"/>
              <a:t>-o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~/</a:t>
            </a:r>
            <a:r>
              <a:rPr lang="en-US" sz="1200" dirty="0">
                <a:solidFill>
                  <a:srgbClr val="FF0000"/>
                </a:solidFill>
              </a:rPr>
              <a:t>workspace/bosh-deployment/</a:t>
            </a:r>
            <a:r>
              <a:rPr lang="en-US" sz="1200" dirty="0" err="1"/>
              <a:t>uaa.yml</a:t>
            </a:r>
            <a:endParaRPr lang="en-US" sz="1200" dirty="0"/>
          </a:p>
          <a:p>
            <a:r>
              <a:rPr lang="en-US" sz="1200" dirty="0">
                <a:solidFill>
                  <a:srgbClr val="FF0000"/>
                </a:solidFill>
              </a:rPr>
              <a:t>  </a:t>
            </a:r>
            <a:r>
              <a:rPr lang="en-US" sz="1200" dirty="0"/>
              <a:t>-o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~/</a:t>
            </a:r>
            <a:r>
              <a:rPr lang="en-US" sz="1200" dirty="0">
                <a:solidFill>
                  <a:srgbClr val="FF0000"/>
                </a:solidFill>
              </a:rPr>
              <a:t>workspace/bosh-deployment/</a:t>
            </a:r>
            <a:r>
              <a:rPr lang="en-US" sz="1200" dirty="0" err="1"/>
              <a:t>credhub.yml</a:t>
            </a:r>
            <a:endParaRPr lang="en-US" sz="1200" dirty="0"/>
          </a:p>
          <a:p>
            <a:r>
              <a:rPr lang="en-US" sz="1200" dirty="0"/>
              <a:t>  -o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~/</a:t>
            </a:r>
            <a:r>
              <a:rPr lang="en-US" sz="1200" dirty="0">
                <a:solidFill>
                  <a:srgbClr val="FF0000"/>
                </a:solidFill>
              </a:rPr>
              <a:t>workspace/bosh-deployment/</a:t>
            </a:r>
            <a:r>
              <a:rPr lang="en-US" sz="1200" dirty="0"/>
              <a:t>local-</a:t>
            </a:r>
            <a:r>
              <a:rPr lang="en-US" sz="1200" dirty="0" err="1"/>
              <a:t>dns.yml</a:t>
            </a:r>
            <a:endParaRPr lang="en-US" sz="1200" dirty="0"/>
          </a:p>
          <a:p>
            <a:r>
              <a:rPr lang="en-US" sz="1200" dirty="0"/>
              <a:t>  --</a:t>
            </a:r>
            <a:r>
              <a:rPr lang="en-US" sz="1200" dirty="0" err="1"/>
              <a:t>vars</a:t>
            </a:r>
            <a:r>
              <a:rPr lang="en-US" sz="1200" dirty="0"/>
              <a:t>-store=~/</a:t>
            </a:r>
            <a:r>
              <a:rPr lang="en-US" sz="1200" dirty="0">
                <a:solidFill>
                  <a:srgbClr val="FF0000"/>
                </a:solidFill>
              </a:rPr>
              <a:t>workspace/bosh-deployment/</a:t>
            </a:r>
            <a:r>
              <a:rPr lang="en-US" sz="1200" dirty="0" err="1">
                <a:solidFill>
                  <a:srgbClr val="FF0000"/>
                </a:solidFill>
              </a:rPr>
              <a:t>kubo</a:t>
            </a:r>
            <a:r>
              <a:rPr lang="en-US" sz="1200" dirty="0">
                <a:solidFill>
                  <a:srgbClr val="FF0000"/>
                </a:solidFill>
              </a:rPr>
              <a:t>/</a:t>
            </a:r>
            <a:r>
              <a:rPr lang="en-US" sz="1200" dirty="0" err="1"/>
              <a:t>creds.yml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endParaRPr lang="en-US" sz="1200" dirty="0"/>
          </a:p>
          <a:p>
            <a:r>
              <a:rPr lang="en-US" sz="1200" dirty="0">
                <a:ea typeface="맑은 고딕"/>
              </a:rPr>
              <a:t>  </a:t>
            </a:r>
            <a:r>
              <a:rPr lang="en-US" sz="1200" dirty="0"/>
              <a:t>-v </a:t>
            </a:r>
            <a:r>
              <a:rPr lang="en-US" sz="1200" dirty="0" err="1"/>
              <a:t>director_name</a:t>
            </a:r>
            <a:r>
              <a:rPr lang="en-US" sz="1200" dirty="0"/>
              <a:t>=”</a:t>
            </a:r>
            <a:r>
              <a:rPr lang="en-US" sz="1200" dirty="0" err="1"/>
              <a:t>kubo</a:t>
            </a:r>
            <a:r>
              <a:rPr lang="en-US" sz="1200" dirty="0"/>
              <a:t>" </a:t>
            </a:r>
          </a:p>
          <a:p>
            <a:r>
              <a:rPr lang="en-US" sz="1200" dirty="0">
                <a:ea typeface="맑은 고딕"/>
              </a:rPr>
              <a:t>  </a:t>
            </a:r>
            <a:r>
              <a:rPr lang="en-US" sz="1200" dirty="0"/>
              <a:t>-v </a:t>
            </a:r>
            <a:r>
              <a:rPr lang="en-US" sz="1200" dirty="0" err="1"/>
              <a:t>internal_ip</a:t>
            </a:r>
            <a:r>
              <a:rPr lang="en-US" sz="1200" dirty="0"/>
              <a:t>=10.0.1.252 </a:t>
            </a:r>
          </a:p>
          <a:p>
            <a:r>
              <a:rPr lang="en-US" sz="1200" dirty="0">
                <a:ea typeface="맑은 고딕"/>
              </a:rPr>
              <a:t>  </a:t>
            </a:r>
            <a:r>
              <a:rPr lang="en-US" sz="1200" dirty="0"/>
              <a:t>-v </a:t>
            </a:r>
            <a:r>
              <a:rPr lang="en-US" sz="1200" dirty="0" err="1"/>
              <a:t>internal_gw</a:t>
            </a:r>
            <a:r>
              <a:rPr lang="en-US" sz="1200" dirty="0"/>
              <a:t>=10.0.1.1  </a:t>
            </a:r>
          </a:p>
          <a:p>
            <a:r>
              <a:rPr lang="en-US" sz="1200" dirty="0">
                <a:ea typeface="맑은 고딕"/>
              </a:rPr>
              <a:t>  </a:t>
            </a:r>
            <a:r>
              <a:rPr lang="en-US" sz="1200" dirty="0"/>
              <a:t>-v </a:t>
            </a:r>
            <a:r>
              <a:rPr lang="en-US" sz="1200" dirty="0" err="1"/>
              <a:t>internal_cidr</a:t>
            </a:r>
            <a:r>
              <a:rPr lang="en-US" sz="1200" dirty="0"/>
              <a:t>=10.0.1.0/24  </a:t>
            </a:r>
          </a:p>
          <a:p>
            <a:r>
              <a:rPr lang="en-US" sz="1200" dirty="0"/>
              <a:t>  --</a:t>
            </a:r>
            <a:r>
              <a:rPr lang="en-US" sz="1200" dirty="0" err="1"/>
              <a:t>var</a:t>
            </a:r>
            <a:r>
              <a:rPr lang="en-US" sz="1200" dirty="0"/>
              <a:t>-file </a:t>
            </a:r>
            <a:r>
              <a:rPr lang="en-US" sz="1200" dirty="0" err="1"/>
              <a:t>gcp_credentials_json</a:t>
            </a:r>
            <a:r>
              <a:rPr lang="en-US" sz="1200" dirty="0"/>
              <a:t>=~/</a:t>
            </a:r>
            <a:r>
              <a:rPr lang="en-US" sz="1200" dirty="0" err="1"/>
              <a:t>cfcr-tf.key.json</a:t>
            </a:r>
            <a:r>
              <a:rPr lang="en-US" sz="1200" dirty="0"/>
              <a:t> </a:t>
            </a:r>
          </a:p>
          <a:p>
            <a:r>
              <a:rPr lang="en-US" sz="1200" dirty="0"/>
              <a:t>  -v </a:t>
            </a:r>
            <a:r>
              <a:rPr lang="en-US" sz="1200" dirty="0" err="1"/>
              <a:t>project_id</a:t>
            </a:r>
            <a:r>
              <a:rPr lang="en-US" sz="1200" dirty="0"/>
              <a:t>=kubernetes-207123 </a:t>
            </a:r>
          </a:p>
          <a:p>
            <a:r>
              <a:rPr lang="en-US" sz="1200" dirty="0"/>
              <a:t>  -v zone=asia-northeast1-a </a:t>
            </a:r>
          </a:p>
          <a:p>
            <a:r>
              <a:rPr lang="en-US" sz="1200" dirty="0"/>
              <a:t>  -v network=</a:t>
            </a:r>
            <a:r>
              <a:rPr lang="en-US" sz="1200" dirty="0" err="1"/>
              <a:t>kubo</a:t>
            </a:r>
            <a:r>
              <a:rPr lang="en-US" sz="1200" dirty="0"/>
              <a:t>-vpc </a:t>
            </a:r>
          </a:p>
          <a:p>
            <a:r>
              <a:rPr lang="en-US" sz="1200" dirty="0"/>
              <a:t>  -v subnetwork=cfcr-cfcr-asia-northeast1 </a:t>
            </a:r>
          </a:p>
          <a:p>
            <a:r>
              <a:rPr lang="en-US" sz="1200" dirty="0"/>
              <a:t>  -v </a:t>
            </a:r>
            <a:r>
              <a:rPr lang="en-US" sz="1200" dirty="0" err="1"/>
              <a:t>service_account</a:t>
            </a:r>
            <a:r>
              <a:rPr lang="en-US" sz="1200" dirty="0"/>
              <a:t>=paastakubo@kubernetes-207123.iam.gserviceaccount.com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712381" y="2530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9217FD-01D2-3B48-8169-EA1EBE8DE48D}"/>
              </a:ext>
            </a:extLst>
          </p:cNvPr>
          <p:cNvSpPr txBox="1"/>
          <p:nvPr/>
        </p:nvSpPr>
        <p:spPr>
          <a:xfrm>
            <a:off x="1640632" y="6021288"/>
            <a:ext cx="2808312" cy="2160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E93B10-C1C8-4A47-B061-BBDFFA06AC61}"/>
              </a:ext>
            </a:extLst>
          </p:cNvPr>
          <p:cNvSpPr txBox="1"/>
          <p:nvPr/>
        </p:nvSpPr>
        <p:spPr>
          <a:xfrm>
            <a:off x="4448944" y="5867979"/>
            <a:ext cx="415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Check subnet name in GCP Portal</a:t>
            </a:r>
          </a:p>
        </p:txBody>
      </p:sp>
    </p:spTree>
    <p:extLst>
      <p:ext uri="{BB962C8B-B14F-4D97-AF65-F5344CB8AC3E}">
        <p14:creationId xmlns:p14="http://schemas.microsoft.com/office/powerpoint/2010/main" val="404672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2. Deploying Bosh Director on GCP (4/5)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en-US" altLang="ko-KR" b="0" dirty="0"/>
              <a:t>Deploying Bosh-Director (4/5)</a:t>
            </a:r>
            <a:endParaRPr kumimoji="1"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705144" y="1453192"/>
            <a:ext cx="8856663" cy="160043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$ </a:t>
            </a:r>
            <a:r>
              <a:rPr lang="en-US" sz="1400" b="1" dirty="0">
                <a:solidFill>
                  <a:schemeClr val="bg1"/>
                </a:solidFill>
                <a:ea typeface="맑은 고딕"/>
              </a:rPr>
              <a:t>bosh alias-</a:t>
            </a:r>
            <a:r>
              <a:rPr lang="en-US" sz="1400" b="1" dirty="0" err="1">
                <a:solidFill>
                  <a:schemeClr val="bg1"/>
                </a:solidFill>
                <a:ea typeface="맑은 고딕"/>
              </a:rPr>
              <a:t>env</a:t>
            </a:r>
            <a:r>
              <a:rPr lang="en-US" sz="1400" b="1" dirty="0">
                <a:solidFill>
                  <a:schemeClr val="bg1"/>
                </a:solidFill>
                <a:ea typeface="맑은 고딕"/>
              </a:rPr>
              <a:t> </a:t>
            </a:r>
            <a:r>
              <a:rPr lang="en-US" sz="1400" b="1" dirty="0" err="1">
                <a:solidFill>
                  <a:schemeClr val="bg1"/>
                </a:solidFill>
                <a:ea typeface="맑은 고딕"/>
              </a:rPr>
              <a:t>kubo</a:t>
            </a:r>
            <a:r>
              <a:rPr lang="en-US" sz="1400" b="1" dirty="0">
                <a:solidFill>
                  <a:schemeClr val="bg1"/>
                </a:solidFill>
                <a:ea typeface="맑은 고딕"/>
              </a:rPr>
              <a:t> -e 10.0.1.252 --ca-cert &lt;(bosh </a:t>
            </a:r>
            <a:r>
              <a:rPr lang="en-US" sz="1400" b="1" dirty="0" err="1">
                <a:solidFill>
                  <a:schemeClr val="bg1"/>
                </a:solidFill>
                <a:ea typeface="맑은 고딕"/>
              </a:rPr>
              <a:t>int</a:t>
            </a:r>
            <a:r>
              <a:rPr lang="en-US" sz="1400" b="1" dirty="0">
                <a:solidFill>
                  <a:schemeClr val="bg1"/>
                </a:solidFill>
                <a:ea typeface="맑은 고딕"/>
              </a:rPr>
              <a:t> </a:t>
            </a:r>
            <a:r>
              <a:rPr lang="en-US" sz="1400" b="1" dirty="0">
                <a:solidFill>
                  <a:schemeClr val="bg1"/>
                </a:solidFill>
              </a:rPr>
              <a:t> ~/workspace/bosh-deployment/</a:t>
            </a:r>
            <a:r>
              <a:rPr lang="en-US" sz="1400" b="1" dirty="0" err="1">
                <a:solidFill>
                  <a:schemeClr val="bg1"/>
                </a:solidFill>
              </a:rPr>
              <a:t>kubo</a:t>
            </a:r>
            <a:r>
              <a:rPr lang="en-US" sz="1400" b="1" dirty="0">
                <a:solidFill>
                  <a:schemeClr val="bg1"/>
                </a:solidFill>
              </a:rPr>
              <a:t>/</a:t>
            </a:r>
            <a:r>
              <a:rPr lang="en-US" sz="1400" b="1" dirty="0" err="1">
                <a:solidFill>
                  <a:schemeClr val="bg1"/>
                </a:solidFill>
              </a:rPr>
              <a:t>creds.yml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chemeClr val="bg1"/>
                </a:solidFill>
                <a:ea typeface="맑은 고딕"/>
              </a:rPr>
              <a:t>--path /</a:t>
            </a:r>
            <a:r>
              <a:rPr lang="en-US" sz="1400" b="1" dirty="0" err="1">
                <a:solidFill>
                  <a:schemeClr val="bg1"/>
                </a:solidFill>
                <a:ea typeface="맑은 고딕"/>
              </a:rPr>
              <a:t>director_ssl</a:t>
            </a:r>
            <a:r>
              <a:rPr lang="en-US" sz="1400" b="1" dirty="0">
                <a:solidFill>
                  <a:schemeClr val="bg1"/>
                </a:solidFill>
                <a:ea typeface="맑은 고딕"/>
              </a:rPr>
              <a:t>/ca)</a:t>
            </a:r>
            <a:endParaRPr lang="en-US" sz="1200" b="1" dirty="0">
              <a:solidFill>
                <a:schemeClr val="bg1"/>
              </a:solidFill>
            </a:endParaRP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$ export BOSH_CLIENT=admin</a:t>
            </a:r>
          </a:p>
          <a:p>
            <a:endParaRPr lang="en-US" sz="1400" b="1" dirty="0">
              <a:solidFill>
                <a:schemeClr val="bg1"/>
              </a:solidFill>
              <a:ea typeface="맑은 고딕"/>
            </a:endParaRPr>
          </a:p>
          <a:p>
            <a:r>
              <a:rPr lang="en-US" sz="1400" b="1" dirty="0">
                <a:solidFill>
                  <a:schemeClr val="bg1"/>
                </a:solidFill>
                <a:ea typeface="맑은 고딕"/>
              </a:rPr>
              <a:t>$ </a:t>
            </a:r>
            <a:r>
              <a:rPr lang="en-US" sz="1400" b="1" dirty="0">
                <a:solidFill>
                  <a:schemeClr val="bg1"/>
                </a:solidFill>
              </a:rPr>
              <a:t>export BOSH_CLIENT_SECRET=`bosh </a:t>
            </a:r>
            <a:r>
              <a:rPr lang="en-US" sz="1400" b="1" dirty="0" err="1">
                <a:solidFill>
                  <a:schemeClr val="bg1"/>
                </a:solidFill>
              </a:rPr>
              <a:t>int</a:t>
            </a:r>
            <a:r>
              <a:rPr lang="en-US" sz="1400" b="1" dirty="0">
                <a:solidFill>
                  <a:schemeClr val="bg1"/>
                </a:solidFill>
              </a:rPr>
              <a:t> ~/workspace/bosh-deployment/</a:t>
            </a:r>
            <a:r>
              <a:rPr lang="en-US" sz="1400" b="1" dirty="0" err="1">
                <a:solidFill>
                  <a:schemeClr val="bg1"/>
                </a:solidFill>
              </a:rPr>
              <a:t>kubo</a:t>
            </a:r>
            <a:r>
              <a:rPr lang="en-US" sz="1400" b="1" dirty="0">
                <a:solidFill>
                  <a:schemeClr val="bg1"/>
                </a:solidFill>
              </a:rPr>
              <a:t>/</a:t>
            </a:r>
            <a:r>
              <a:rPr lang="en-US" sz="1400" b="1" dirty="0" err="1">
                <a:solidFill>
                  <a:schemeClr val="bg1"/>
                </a:solidFill>
              </a:rPr>
              <a:t>creds.yml</a:t>
            </a:r>
            <a:r>
              <a:rPr lang="en-US" sz="1400" b="1" dirty="0">
                <a:solidFill>
                  <a:schemeClr val="bg1"/>
                </a:solidFill>
              </a:rPr>
              <a:t> --path /</a:t>
            </a:r>
            <a:r>
              <a:rPr lang="en-US" sz="1400" b="1" dirty="0" err="1">
                <a:solidFill>
                  <a:schemeClr val="bg1"/>
                </a:solidFill>
              </a:rPr>
              <a:t>admin_password</a:t>
            </a:r>
            <a:r>
              <a:rPr lang="en-US" sz="1400" b="1" dirty="0">
                <a:solidFill>
                  <a:schemeClr val="bg1"/>
                </a:solidFill>
              </a:rPr>
              <a:t>` </a:t>
            </a:r>
            <a:r>
              <a:rPr lang="en-US" sz="1400" b="1" dirty="0">
                <a:solidFill>
                  <a:schemeClr val="bg1"/>
                </a:solidFill>
                <a:ea typeface="맑은 고딕"/>
              </a:rPr>
              <a:t>   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9890" y="1052736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Log into director with your alias name.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4511" y="4472198"/>
            <a:ext cx="8856984" cy="80021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$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wget</a:t>
            </a:r>
            <a:r>
              <a:rPr lang="en-US" sz="1400" b="1" dirty="0">
                <a:solidFill>
                  <a:schemeClr val="bg1"/>
                </a:solidFill>
              </a:rPr>
              <a:t> https://s3.amazonaws.com/bosh-core-</a:t>
            </a:r>
            <a:r>
              <a:rPr lang="en-US" sz="1400" b="1" dirty="0" err="1">
                <a:solidFill>
                  <a:schemeClr val="bg1"/>
                </a:solidFill>
              </a:rPr>
              <a:t>stemcells</a:t>
            </a:r>
            <a:r>
              <a:rPr lang="en-US" sz="1400" b="1" dirty="0">
                <a:solidFill>
                  <a:schemeClr val="bg1"/>
                </a:solidFill>
              </a:rPr>
              <a:t>/google/bosh-stemcell-3586.16-google-kvm-ubuntu-trusty-go_agent.tgz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1300" b="1" dirty="0">
                <a:solidFill>
                  <a:schemeClr val="bg1"/>
                </a:solidFill>
              </a:rPr>
              <a:t>$ bosh -e </a:t>
            </a:r>
            <a:r>
              <a:rPr lang="en-US" sz="1300" b="1" dirty="0" err="1">
                <a:solidFill>
                  <a:schemeClr val="bg1"/>
                </a:solidFill>
              </a:rPr>
              <a:t>kubo</a:t>
            </a:r>
            <a:r>
              <a:rPr lang="en-US" sz="1300" b="1" dirty="0">
                <a:solidFill>
                  <a:schemeClr val="bg1"/>
                </a:solidFill>
              </a:rPr>
              <a:t> upload-</a:t>
            </a:r>
            <a:r>
              <a:rPr lang="en-US" sz="1300" b="1" dirty="0" err="1">
                <a:solidFill>
                  <a:schemeClr val="bg1"/>
                </a:solidFill>
              </a:rPr>
              <a:t>stemcell</a:t>
            </a:r>
            <a:r>
              <a:rPr lang="en-US" sz="1300" b="1" dirty="0">
                <a:solidFill>
                  <a:schemeClr val="bg1"/>
                </a:solidFill>
              </a:rPr>
              <a:t> bosh-stemcell-3586.16-google-kvm-ubuntu-trusty-go_agent.tgz </a:t>
            </a:r>
            <a:endParaRPr lang="en-US" sz="1300" b="1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2480" y="4040618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Download Upload GCP </a:t>
            </a:r>
            <a:r>
              <a:rPr lang="en-US" dirty="0" err="1"/>
              <a:t>Stemcell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FBA59E-791F-9B46-AE05-79ECEE7BE7CA}"/>
              </a:ext>
            </a:extLst>
          </p:cNvPr>
          <p:cNvSpPr txBox="1"/>
          <p:nvPr/>
        </p:nvSpPr>
        <p:spPr>
          <a:xfrm>
            <a:off x="704511" y="3634808"/>
            <a:ext cx="8856984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$ </a:t>
            </a:r>
            <a:r>
              <a:rPr lang="en-US" sz="1400" b="1" dirty="0" err="1">
                <a:solidFill>
                  <a:schemeClr val="bg1"/>
                </a:solidFill>
              </a:rPr>
              <a:t>mkdir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FFFFFF"/>
                </a:solidFill>
              </a:rPr>
              <a:t>~/workspace/releases &amp;&amp; cd ~/workspace/releases  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7DECDC-D192-5945-9653-F5A6D14C534C}"/>
              </a:ext>
            </a:extLst>
          </p:cNvPr>
          <p:cNvSpPr txBox="1"/>
          <p:nvPr/>
        </p:nvSpPr>
        <p:spPr>
          <a:xfrm>
            <a:off x="272480" y="2877093"/>
            <a:ext cx="8784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Create directory to download releases and </a:t>
            </a:r>
            <a:r>
              <a:rPr lang="en-US" dirty="0" err="1"/>
              <a:t>stemcells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101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2. Deploying Bosh Director on GCP (5/5)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en-US" altLang="ko-KR" b="0" dirty="0"/>
              <a:t>Deploying Bosh-Director (5/5)</a:t>
            </a:r>
            <a:endParaRPr kumimoji="1"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704511" y="1504759"/>
            <a:ext cx="8856984" cy="138499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$ export CREDHUB_CLIENT=</a:t>
            </a:r>
            <a:r>
              <a:rPr lang="en-US" sz="1400" b="1" dirty="0" err="1">
                <a:solidFill>
                  <a:schemeClr val="bg1"/>
                </a:solidFill>
              </a:rPr>
              <a:t>credhub</a:t>
            </a:r>
            <a:r>
              <a:rPr lang="en-US" sz="1400" b="1" dirty="0">
                <a:solidFill>
                  <a:schemeClr val="bg1"/>
                </a:solidFill>
              </a:rPr>
              <a:t>-admin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$ export CREDHUB_SECRET=$(bosh </a:t>
            </a:r>
            <a:r>
              <a:rPr lang="en-US" sz="1400" b="1" dirty="0" err="1">
                <a:solidFill>
                  <a:schemeClr val="bg1"/>
                </a:solidFill>
              </a:rPr>
              <a:t>int</a:t>
            </a:r>
            <a:r>
              <a:rPr lang="en-US" sz="1400" b="1" dirty="0">
                <a:solidFill>
                  <a:schemeClr val="bg1"/>
                </a:solidFill>
              </a:rPr>
              <a:t> --path /</a:t>
            </a:r>
            <a:r>
              <a:rPr lang="en-US" sz="1400" b="1" dirty="0" err="1">
                <a:solidFill>
                  <a:schemeClr val="bg1"/>
                </a:solidFill>
              </a:rPr>
              <a:t>credhub_admin_client_secret</a:t>
            </a:r>
            <a:r>
              <a:rPr lang="en-US" sz="1400" b="1" dirty="0">
                <a:solidFill>
                  <a:schemeClr val="bg1"/>
                </a:solidFill>
              </a:rPr>
              <a:t> ~/workspace/bosh-deployment/</a:t>
            </a:r>
            <a:r>
              <a:rPr lang="en-US" sz="1400" b="1" dirty="0" err="1">
                <a:solidFill>
                  <a:schemeClr val="bg1"/>
                </a:solidFill>
              </a:rPr>
              <a:t>kubo</a:t>
            </a:r>
            <a:r>
              <a:rPr lang="en-US" sz="1400" b="1" dirty="0">
                <a:solidFill>
                  <a:schemeClr val="bg1"/>
                </a:solidFill>
              </a:rPr>
              <a:t>/</a:t>
            </a:r>
            <a:r>
              <a:rPr lang="en-US" sz="1400" b="1" dirty="0" err="1">
                <a:solidFill>
                  <a:schemeClr val="bg1"/>
                </a:solidFill>
              </a:rPr>
              <a:t>creds.yml</a:t>
            </a:r>
            <a:r>
              <a:rPr lang="en-US" sz="1400" b="1" dirty="0">
                <a:solidFill>
                  <a:schemeClr val="bg1"/>
                </a:solidFill>
              </a:rPr>
              <a:t>)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$ export CREDHUB_CA_CERT=$(bosh </a:t>
            </a:r>
            <a:r>
              <a:rPr lang="en-US" sz="1400" b="1" dirty="0" err="1">
                <a:solidFill>
                  <a:schemeClr val="bg1"/>
                </a:solidFill>
              </a:rPr>
              <a:t>int</a:t>
            </a:r>
            <a:r>
              <a:rPr lang="en-US" sz="1400" b="1" dirty="0">
                <a:solidFill>
                  <a:schemeClr val="bg1"/>
                </a:solidFill>
              </a:rPr>
              <a:t> --path /</a:t>
            </a:r>
            <a:r>
              <a:rPr lang="en-US" sz="1400" b="1" dirty="0" err="1">
                <a:solidFill>
                  <a:schemeClr val="bg1"/>
                </a:solidFill>
              </a:rPr>
              <a:t>credhub_tls</a:t>
            </a:r>
            <a:r>
              <a:rPr lang="en-US" sz="1400" b="1" dirty="0">
                <a:solidFill>
                  <a:schemeClr val="bg1"/>
                </a:solidFill>
              </a:rPr>
              <a:t>/ca ~/workspace/bosh-deployment/</a:t>
            </a:r>
            <a:r>
              <a:rPr lang="en-US" sz="1400" b="1" dirty="0" err="1">
                <a:solidFill>
                  <a:schemeClr val="bg1"/>
                </a:solidFill>
              </a:rPr>
              <a:t>kubo</a:t>
            </a:r>
            <a:r>
              <a:rPr lang="en-US" sz="1400" b="1" dirty="0">
                <a:solidFill>
                  <a:schemeClr val="bg1"/>
                </a:solidFill>
              </a:rPr>
              <a:t>/</a:t>
            </a:r>
            <a:r>
              <a:rPr lang="en-US" sz="1400" b="1" dirty="0" err="1">
                <a:solidFill>
                  <a:schemeClr val="bg1"/>
                </a:solidFill>
              </a:rPr>
              <a:t>creds.yml</a:t>
            </a:r>
            <a:r>
              <a:rPr lang="en-US" sz="1400" b="1" dirty="0">
                <a:solidFill>
                  <a:schemeClr val="bg1"/>
                </a:solidFill>
              </a:rPr>
              <a:t>)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$ </a:t>
            </a:r>
            <a:r>
              <a:rPr lang="en-US" sz="1400" b="1" dirty="0" err="1">
                <a:solidFill>
                  <a:schemeClr val="bg1"/>
                </a:solidFill>
              </a:rPr>
              <a:t>credhub</a:t>
            </a:r>
            <a:r>
              <a:rPr lang="en-US" sz="1400" b="1" dirty="0">
                <a:solidFill>
                  <a:schemeClr val="bg1"/>
                </a:solidFill>
              </a:rPr>
              <a:t> login -s https://</a:t>
            </a:r>
            <a:r>
              <a:rPr lang="en-US" sz="1400" b="1" dirty="0">
                <a:solidFill>
                  <a:schemeClr val="bg1"/>
                </a:solidFill>
                <a:ea typeface="맑은 고딕"/>
              </a:rPr>
              <a:t>10.0.1.252</a:t>
            </a:r>
            <a:r>
              <a:rPr lang="en-US" sz="1400" b="1" dirty="0">
                <a:solidFill>
                  <a:schemeClr val="bg1"/>
                </a:solidFill>
              </a:rPr>
              <a:t>:8844 --skip-</a:t>
            </a:r>
            <a:r>
              <a:rPr lang="en-US" sz="1400" b="1" dirty="0" err="1">
                <a:solidFill>
                  <a:schemeClr val="bg1"/>
                </a:solidFill>
              </a:rPr>
              <a:t>tls</a:t>
            </a:r>
            <a:r>
              <a:rPr lang="en-US" sz="1400" b="1" dirty="0">
                <a:solidFill>
                  <a:schemeClr val="bg1"/>
                </a:solidFill>
              </a:rPr>
              <a:t>-validation</a:t>
            </a:r>
            <a:endParaRPr lang="en-US" sz="1400" b="1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2480" y="1073179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Target &amp; Log into director </a:t>
            </a:r>
            <a:r>
              <a:rPr lang="en-US" dirty="0" err="1"/>
              <a:t>credhub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4511" y="3503453"/>
            <a:ext cx="8856984" cy="70788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$ </a:t>
            </a:r>
            <a:r>
              <a:rPr lang="en-US" sz="1400" b="1" dirty="0" err="1">
                <a:solidFill>
                  <a:schemeClr val="bg1"/>
                </a:solidFill>
              </a:rPr>
              <a:t>credhub</a:t>
            </a:r>
            <a:r>
              <a:rPr lang="en-US" sz="1400" b="1" dirty="0">
                <a:solidFill>
                  <a:schemeClr val="bg1"/>
                </a:solidFill>
              </a:rPr>
              <a:t> find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2480" y="2745738"/>
            <a:ext cx="8784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List out Certificates and Passwords in </a:t>
            </a:r>
            <a:r>
              <a:rPr lang="en-US" dirty="0" err="1"/>
              <a:t>credhub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B763F-0B62-B341-B50A-477AB101D334}"/>
              </a:ext>
            </a:extLst>
          </p:cNvPr>
          <p:cNvSpPr txBox="1"/>
          <p:nvPr/>
        </p:nvSpPr>
        <p:spPr>
          <a:xfrm>
            <a:off x="720116" y="4737338"/>
            <a:ext cx="8856984" cy="70788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$ </a:t>
            </a:r>
            <a:r>
              <a:rPr lang="en-US" sz="1400" b="1" dirty="0" err="1">
                <a:solidFill>
                  <a:schemeClr val="bg1"/>
                </a:solidFill>
              </a:rPr>
              <a:t>credhub</a:t>
            </a:r>
            <a:r>
              <a:rPr lang="en-US" sz="1400" b="1" dirty="0">
                <a:solidFill>
                  <a:schemeClr val="bg1"/>
                </a:solidFill>
              </a:rPr>
              <a:t> delete -n /</a:t>
            </a:r>
            <a:r>
              <a:rPr lang="en-US" sz="1400" b="1" dirty="0" err="1">
                <a:solidFill>
                  <a:schemeClr val="bg1"/>
                </a:solidFill>
              </a:rPr>
              <a:t>director_name</a:t>
            </a:r>
            <a:r>
              <a:rPr lang="en-US" sz="1400" b="1" dirty="0">
                <a:solidFill>
                  <a:schemeClr val="bg1"/>
                </a:solidFill>
              </a:rPr>
              <a:t>/deployment-name/certificate-name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F2845-BFFD-1447-A4F4-4F0C68CA9053}"/>
              </a:ext>
            </a:extLst>
          </p:cNvPr>
          <p:cNvSpPr txBox="1"/>
          <p:nvPr/>
        </p:nvSpPr>
        <p:spPr>
          <a:xfrm>
            <a:off x="288085" y="4041882"/>
            <a:ext cx="8784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To Delete Certificates and Passwords in </a:t>
            </a:r>
            <a:r>
              <a:rPr lang="en-US" dirty="0" err="1"/>
              <a:t>credhub</a:t>
            </a: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1724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061BE4-E40B-2040-BF9A-428A111FAA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4" r="31827" b="4770"/>
          <a:stretch/>
        </p:blipFill>
        <p:spPr>
          <a:xfrm>
            <a:off x="2226878" y="2730828"/>
            <a:ext cx="5390417" cy="39084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3. Deploy LB in GCP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en-US" altLang="ko-KR" b="0" dirty="0"/>
              <a:t>Deploy</a:t>
            </a:r>
            <a:r>
              <a:rPr kumimoji="1" lang="en-US" altLang="ko-KR" dirty="0"/>
              <a:t> </a:t>
            </a:r>
            <a:r>
              <a:rPr kumimoji="1" lang="en-US" altLang="ko-KR" b="0" dirty="0"/>
              <a:t>Master </a:t>
            </a:r>
            <a:r>
              <a:rPr kumimoji="1" lang="en-US" altLang="ko-KR" b="0"/>
              <a:t>Load Balancer</a:t>
            </a:r>
            <a:endParaRPr kumimoji="1" lang="en-US" altLang="ko-KR" b="0" dirty="0"/>
          </a:p>
        </p:txBody>
      </p:sp>
      <p:sp>
        <p:nvSpPr>
          <p:cNvPr id="7" name="TextBox 6"/>
          <p:cNvSpPr txBox="1"/>
          <p:nvPr/>
        </p:nvSpPr>
        <p:spPr>
          <a:xfrm>
            <a:off x="776536" y="1681310"/>
            <a:ext cx="8712968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$ cd </a:t>
            </a:r>
            <a:r>
              <a:rPr lang="en-US" sz="1400" b="1" dirty="0">
                <a:solidFill>
                  <a:srgbClr val="FFFFFF"/>
                </a:solidFill>
              </a:rPr>
              <a:t>~/workspace/</a:t>
            </a:r>
            <a:r>
              <a:rPr lang="en-US" sz="1400" b="1" dirty="0" err="1">
                <a:solidFill>
                  <a:schemeClr val="bg1"/>
                </a:solidFill>
              </a:rPr>
              <a:t>kubo</a:t>
            </a:r>
            <a:r>
              <a:rPr lang="en-US" sz="1400" b="1" dirty="0">
                <a:solidFill>
                  <a:schemeClr val="bg1"/>
                </a:solidFill>
              </a:rPr>
              <a:t>-deployment/docs/terraform/gcp/routing 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$ terraform </a:t>
            </a:r>
            <a:r>
              <a:rPr lang="en-US" sz="1400" b="1" dirty="0" err="1">
                <a:solidFill>
                  <a:schemeClr val="bg1"/>
                </a:solidFill>
              </a:rPr>
              <a:t>init</a:t>
            </a:r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$ terraform apply -</a:t>
            </a:r>
            <a:r>
              <a:rPr lang="en-US" sz="1400" b="1" dirty="0" err="1">
                <a:solidFill>
                  <a:schemeClr val="bg1"/>
                </a:solidFill>
              </a:rPr>
              <a:t>var</a:t>
            </a:r>
            <a:r>
              <a:rPr lang="en-US" sz="1400" b="1" dirty="0">
                <a:solidFill>
                  <a:schemeClr val="bg1"/>
                </a:solidFill>
              </a:rPr>
              <a:t> network=</a:t>
            </a:r>
            <a:r>
              <a:rPr lang="en-US" sz="1400" b="1" dirty="0" err="1">
                <a:solidFill>
                  <a:schemeClr val="bg1"/>
                </a:solidFill>
              </a:rPr>
              <a:t>kubo</a:t>
            </a:r>
            <a:r>
              <a:rPr lang="en-US" sz="1400" b="1" dirty="0">
                <a:solidFill>
                  <a:schemeClr val="bg1"/>
                </a:solidFill>
              </a:rPr>
              <a:t>-network -</a:t>
            </a:r>
            <a:r>
              <a:rPr lang="en-US" sz="1400" b="1" dirty="0" err="1">
                <a:solidFill>
                  <a:schemeClr val="bg1"/>
                </a:solidFill>
              </a:rPr>
              <a:t>var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projectid</a:t>
            </a:r>
            <a:r>
              <a:rPr lang="en-US" sz="1400" b="1" dirty="0">
                <a:solidFill>
                  <a:schemeClr val="bg1"/>
                </a:solidFill>
              </a:rPr>
              <a:t>=kubernetes-207123 -</a:t>
            </a:r>
            <a:r>
              <a:rPr lang="en-US" sz="1400" b="1" dirty="0" err="1">
                <a:solidFill>
                  <a:schemeClr val="bg1"/>
                </a:solidFill>
              </a:rPr>
              <a:t>var</a:t>
            </a:r>
            <a:r>
              <a:rPr lang="en-US" sz="1400" b="1" dirty="0">
                <a:solidFill>
                  <a:schemeClr val="bg1"/>
                </a:solidFill>
              </a:rPr>
              <a:t> region=asia-northeast1 -</a:t>
            </a:r>
            <a:r>
              <a:rPr lang="en-US" sz="1400" b="1" dirty="0" err="1">
                <a:solidFill>
                  <a:schemeClr val="bg1"/>
                </a:solidFill>
              </a:rPr>
              <a:t>var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ip_cidr_range</a:t>
            </a:r>
            <a:r>
              <a:rPr lang="en-US" sz="1400" b="1" dirty="0">
                <a:solidFill>
                  <a:schemeClr val="bg1"/>
                </a:solidFill>
              </a:rPr>
              <a:t>="10.0.1.0/24" -state=~/workspace/</a:t>
            </a:r>
            <a:r>
              <a:rPr lang="en-US" sz="1400" b="1" dirty="0" err="1">
                <a:solidFill>
                  <a:schemeClr val="bg1"/>
                </a:solidFill>
              </a:rPr>
              <a:t>terraform.tfstate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6496" y="1225455"/>
            <a:ext cx="8784976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Install Load Balancer for Kubernetes Master 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7C1223-6010-C047-B97A-084E6674D679}"/>
              </a:ext>
            </a:extLst>
          </p:cNvPr>
          <p:cNvSpPr txBox="1"/>
          <p:nvPr/>
        </p:nvSpPr>
        <p:spPr>
          <a:xfrm>
            <a:off x="920551" y="908720"/>
            <a:ext cx="7704856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b="1" dirty="0" err="1">
                <a:solidFill>
                  <a:srgbClr val="FF0000"/>
                </a:solidFill>
              </a:rPr>
              <a:t>Perfrom</a:t>
            </a:r>
            <a:r>
              <a:rPr lang="en-US" sz="1600" b="1" dirty="0">
                <a:solidFill>
                  <a:srgbClr val="FF0000"/>
                </a:solidFill>
              </a:rPr>
              <a:t> below steps in your </a:t>
            </a:r>
            <a:r>
              <a:rPr lang="en-US" sz="1600" b="1" dirty="0">
                <a:solidFill>
                  <a:srgbClr val="13476D"/>
                </a:solidFill>
              </a:rPr>
              <a:t>Inception</a:t>
            </a:r>
            <a:r>
              <a:rPr lang="en-US" sz="1600" b="1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2F6C11-ACDD-1B42-BE7D-46E5A6C39B21}"/>
              </a:ext>
            </a:extLst>
          </p:cNvPr>
          <p:cNvSpPr txBox="1"/>
          <p:nvPr/>
        </p:nvSpPr>
        <p:spPr>
          <a:xfrm>
            <a:off x="632520" y="256490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991489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5"/>
          <p:cNvSpPr>
            <a:spLocks noChangeArrowheads="1"/>
          </p:cNvSpPr>
          <p:nvPr/>
        </p:nvSpPr>
        <p:spPr bwMode="auto">
          <a:xfrm>
            <a:off x="4335353" y="1691947"/>
            <a:ext cx="5055558" cy="2028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AutoNum type="arabicPeriod"/>
            </a:pPr>
            <a:r>
              <a:rPr kumimoji="1" lang="en-US" altLang="ko-KR" sz="1600" b="1" spc="-50" dirty="0">
                <a:latin typeface="맑은 고딕" pitchFamily="50" charset="-127"/>
                <a:ea typeface="맑은 고딕" pitchFamily="50" charset="-127"/>
              </a:rPr>
              <a:t>GCP Infrastructure Setting </a:t>
            </a:r>
          </a:p>
          <a:p>
            <a:pPr marL="342900" indent="-342900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+mj-lt"/>
              <a:buAutoNum type="arabicPeriod" startAt="2"/>
            </a:pPr>
            <a:r>
              <a:rPr kumimoji="1" lang="en-US" altLang="ko-KR" sz="1600" b="1" spc="-50" dirty="0">
                <a:latin typeface="맑은 고딕" pitchFamily="50" charset="-127"/>
                <a:ea typeface="맑은 고딕" pitchFamily="50" charset="-127"/>
              </a:rPr>
              <a:t>Deploying Bosh Director on GCP</a:t>
            </a:r>
          </a:p>
          <a:p>
            <a:pPr marL="342900" indent="-342900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+mj-lt"/>
              <a:buAutoNum type="arabicPeriod" startAt="2"/>
            </a:pPr>
            <a:r>
              <a:rPr kumimoji="1" lang="en-US" altLang="ko-KR" sz="1600" b="1" spc="-50" dirty="0">
                <a:latin typeface="맑은 고딕" pitchFamily="50" charset="-127"/>
                <a:ea typeface="맑은 고딕" pitchFamily="50" charset="-127"/>
              </a:rPr>
              <a:t>Deploy LB in GCP</a:t>
            </a:r>
          </a:p>
          <a:p>
            <a:pPr marL="342900" indent="-342900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+mj-lt"/>
              <a:buAutoNum type="arabicPeriod" startAt="2"/>
            </a:pPr>
            <a:r>
              <a:rPr kumimoji="1" lang="en-US" altLang="ko-KR" sz="1600" b="1" spc="-50" dirty="0">
                <a:latin typeface="맑은 고딕" pitchFamily="50" charset="-127"/>
                <a:ea typeface="맑은 고딕" pitchFamily="50" charset="-127"/>
              </a:rPr>
              <a:t>Deploying </a:t>
            </a:r>
            <a:r>
              <a:rPr kumimoji="1" lang="en-US" altLang="ko-KR" sz="1600" b="1" spc="-50" dirty="0">
                <a:solidFill>
                  <a:srgbClr val="13476D"/>
                </a:solidFill>
                <a:latin typeface="맑은 고딕" pitchFamily="50" charset="-127"/>
                <a:ea typeface="맑은 고딕" pitchFamily="50" charset="-127"/>
              </a:rPr>
              <a:t>KUBO</a:t>
            </a:r>
            <a:r>
              <a:rPr kumimoji="1" lang="en-US" altLang="ko-KR" sz="1600" b="1" spc="-50" dirty="0">
                <a:latin typeface="맑은 고딕" pitchFamily="50" charset="-127"/>
                <a:ea typeface="맑은 고딕" pitchFamily="50" charset="-127"/>
              </a:rPr>
              <a:t> on GCP</a:t>
            </a:r>
          </a:p>
          <a:p>
            <a:pPr marL="342900" indent="-342900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  <a:buFont typeface="+mj-lt"/>
              <a:buAutoNum type="arabicPeriod" startAt="2"/>
            </a:pPr>
            <a:r>
              <a:rPr kumimoji="1" lang="en-US" altLang="ko-KR" sz="1600" b="1" spc="-50" dirty="0">
                <a:solidFill>
                  <a:srgbClr val="13476D"/>
                </a:solidFill>
                <a:latin typeface="맑은 고딕" pitchFamily="50" charset="-127"/>
                <a:ea typeface="맑은 고딕" pitchFamily="50" charset="-127"/>
              </a:rPr>
              <a:t>KUBO</a:t>
            </a:r>
            <a:r>
              <a:rPr kumimoji="1" lang="en-US" altLang="ko-KR" sz="1600" b="1" spc="-50" dirty="0">
                <a:latin typeface="맑은 고딕" pitchFamily="50" charset="-127"/>
                <a:ea typeface="맑은 고딕" pitchFamily="50" charset="-127"/>
              </a:rPr>
              <a:t> Deployment Architecture on GCP</a:t>
            </a:r>
          </a:p>
          <a:p>
            <a:pPr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>
                <a:srgbClr val="7E0000"/>
              </a:buClr>
            </a:pPr>
            <a:r>
              <a:rPr kumimoji="1" lang="en-US" altLang="ko-KR" sz="1600" b="1" spc="-50" dirty="0">
                <a:latin typeface="맑은 고딕" pitchFamily="50" charset="-127"/>
                <a:ea typeface="맑은 고딕" pitchFamily="50" charset="-127"/>
              </a:rPr>
              <a:t>         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225156" y="1556792"/>
            <a:ext cx="0" cy="35283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76536" y="548680"/>
            <a:ext cx="5492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rgbClr val="7E0000"/>
                </a:solidFill>
                <a:latin typeface="맑은 고딕" pitchFamily="50" charset="-127"/>
                <a:ea typeface="맑은 고딕" pitchFamily="50" charset="-127"/>
              </a:rPr>
              <a:t>Agenda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2E347-04DD-074B-9C50-E04B148B3C03}"/>
              </a:ext>
            </a:extLst>
          </p:cNvPr>
          <p:cNvSpPr txBox="1"/>
          <p:nvPr/>
        </p:nvSpPr>
        <p:spPr>
          <a:xfrm>
            <a:off x="1496616" y="6021288"/>
            <a:ext cx="7704856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Note: This deployment Guide is targeted only Ubuntu 16.04 users. </a:t>
            </a:r>
          </a:p>
        </p:txBody>
      </p:sp>
    </p:spTree>
    <p:extLst>
      <p:ext uri="{BB962C8B-B14F-4D97-AF65-F5344CB8AC3E}">
        <p14:creationId xmlns:p14="http://schemas.microsoft.com/office/powerpoint/2010/main" val="2411903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4. Deploying KUBO on GCP (1/8)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en-US" altLang="ko-KR" b="0" dirty="0"/>
              <a:t>Deploying Kubo (1/5)</a:t>
            </a:r>
            <a:endParaRPr kumimoji="1"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705144" y="1322184"/>
            <a:ext cx="8856663" cy="73866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$ </a:t>
            </a:r>
            <a:r>
              <a:rPr lang="en-US" sz="1400" b="1" dirty="0">
                <a:solidFill>
                  <a:srgbClr val="FFFFFF"/>
                </a:solidFill>
              </a:rPr>
              <a:t>cd ~/workspace &amp;&amp; </a:t>
            </a:r>
            <a:r>
              <a:rPr lang="en-US" sz="1400" b="1" dirty="0" err="1">
                <a:solidFill>
                  <a:srgbClr val="FFFFFF"/>
                </a:solidFill>
              </a:rPr>
              <a:t>mkdir</a:t>
            </a:r>
            <a:r>
              <a:rPr lang="en-US" sz="1400" b="1" dirty="0">
                <a:solidFill>
                  <a:srgbClr val="FFFFFF"/>
                </a:solidFill>
              </a:rPr>
              <a:t> releases &amp;&amp; cd ~/workspace/releases </a:t>
            </a:r>
          </a:p>
          <a:p>
            <a:r>
              <a:rPr lang="en-US" sz="1400" b="1" dirty="0">
                <a:solidFill>
                  <a:srgbClr val="FFFFFF"/>
                </a:solidFill>
              </a:rPr>
              <a:t>$ </a:t>
            </a:r>
            <a:r>
              <a:rPr lang="en-US" sz="1400" b="1" dirty="0" err="1">
                <a:solidFill>
                  <a:srgbClr val="FFFFFF"/>
                </a:solidFill>
              </a:rPr>
              <a:t>wget</a:t>
            </a:r>
            <a:r>
              <a:rPr lang="en-US" sz="1400" b="1" dirty="0">
                <a:solidFill>
                  <a:srgbClr val="FFFFFF"/>
                </a:solidFill>
              </a:rPr>
              <a:t> https://</a:t>
            </a:r>
            <a:r>
              <a:rPr lang="en-US" sz="1400" b="1" dirty="0" err="1">
                <a:solidFill>
                  <a:srgbClr val="FFFFFF"/>
                </a:solidFill>
              </a:rPr>
              <a:t>github.com</a:t>
            </a:r>
            <a:r>
              <a:rPr lang="en-US" sz="1400" b="1" dirty="0">
                <a:solidFill>
                  <a:srgbClr val="FFFFFF"/>
                </a:solidFill>
              </a:rPr>
              <a:t>/</a:t>
            </a:r>
            <a:r>
              <a:rPr lang="en-US" sz="1400" b="1" dirty="0" err="1">
                <a:solidFill>
                  <a:srgbClr val="FFFFFF"/>
                </a:solidFill>
              </a:rPr>
              <a:t>cloudfoundry</a:t>
            </a:r>
            <a:r>
              <a:rPr lang="en-US" sz="1400" b="1" dirty="0">
                <a:solidFill>
                  <a:srgbClr val="FFFFFF"/>
                </a:solidFill>
              </a:rPr>
              <a:t>-incubator/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-release/releases/download/v0.17.0/kubo-release-0.17.0.tgz </a:t>
            </a:r>
            <a:r>
              <a:rPr lang="en-US" sz="1400" b="1" dirty="0">
                <a:solidFill>
                  <a:schemeClr val="bg1"/>
                </a:solidFill>
                <a:ea typeface="맑은 고딕"/>
              </a:rPr>
              <a:t>   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671" y="952841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Download </a:t>
            </a:r>
            <a:r>
              <a:rPr lang="en-US" dirty="0" err="1"/>
              <a:t>kubo</a:t>
            </a:r>
            <a:r>
              <a:rPr lang="en-US" dirty="0"/>
              <a:t>-release.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4511" y="2636444"/>
            <a:ext cx="8856984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$ bosh -e </a:t>
            </a:r>
            <a:r>
              <a:rPr lang="en-US" sz="1400" b="1" dirty="0" err="1">
                <a:solidFill>
                  <a:schemeClr val="bg1"/>
                </a:solidFill>
              </a:rPr>
              <a:t>kubo</a:t>
            </a:r>
            <a:r>
              <a:rPr lang="en-US" sz="1400" b="1" dirty="0">
                <a:solidFill>
                  <a:schemeClr val="bg1"/>
                </a:solidFill>
              </a:rPr>
              <a:t> upload-release </a:t>
            </a:r>
            <a:r>
              <a:rPr lang="en-US" sz="1400" b="1" dirty="0">
                <a:solidFill>
                  <a:srgbClr val="FFFFFF"/>
                </a:solidFill>
              </a:rPr>
              <a:t>~/workspace/releases/kubo-release-0.17.0.tgz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2480" y="2204864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Upload </a:t>
            </a:r>
            <a:r>
              <a:rPr lang="en-US" dirty="0" err="1"/>
              <a:t>kubo</a:t>
            </a:r>
            <a:r>
              <a:rPr lang="en-US" dirty="0"/>
              <a:t>-release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454CB-3CB8-0147-B207-CDA75985EEB7}"/>
              </a:ext>
            </a:extLst>
          </p:cNvPr>
          <p:cNvSpPr txBox="1"/>
          <p:nvPr/>
        </p:nvSpPr>
        <p:spPr>
          <a:xfrm>
            <a:off x="704511" y="3598757"/>
            <a:ext cx="8857001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$ cd </a:t>
            </a:r>
            <a:r>
              <a:rPr lang="en-US" sz="1400" b="1" dirty="0">
                <a:solidFill>
                  <a:srgbClr val="FFFFFF"/>
                </a:solidFill>
              </a:rPr>
              <a:t>~/workspace/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-deployment</a:t>
            </a:r>
          </a:p>
          <a:p>
            <a:r>
              <a:rPr lang="en-US" sz="1400" b="1" dirty="0">
                <a:solidFill>
                  <a:srgbClr val="FFFFFF"/>
                </a:solidFill>
              </a:rPr>
              <a:t>$ vi ~/workspace/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-deployment/manifests/</a:t>
            </a:r>
            <a:r>
              <a:rPr lang="en-US" sz="1400" b="1" dirty="0" err="1">
                <a:solidFill>
                  <a:srgbClr val="FFFFFF"/>
                </a:solidFill>
              </a:rPr>
              <a:t>cfcr.yml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7F040-1440-D440-954D-3037FED7A18C}"/>
              </a:ext>
            </a:extLst>
          </p:cNvPr>
          <p:cNvSpPr txBox="1"/>
          <p:nvPr/>
        </p:nvSpPr>
        <p:spPr>
          <a:xfrm>
            <a:off x="272480" y="3150485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Edit </a:t>
            </a:r>
            <a:r>
              <a:rPr lang="en-US" dirty="0" err="1"/>
              <a:t>kubo</a:t>
            </a:r>
            <a:r>
              <a:rPr lang="en-US" dirty="0"/>
              <a:t>-deployment </a:t>
            </a:r>
            <a:r>
              <a:rPr lang="en-US" dirty="0" err="1"/>
              <a:t>cfcr.yml</a:t>
            </a:r>
            <a:r>
              <a:rPr lang="en-US" dirty="0"/>
              <a:t> file for deploying </a:t>
            </a:r>
            <a:r>
              <a:rPr lang="en-US" dirty="0" err="1"/>
              <a:t>kubernetes</a:t>
            </a:r>
            <a:r>
              <a:rPr lang="en-US" dirty="0"/>
              <a:t> master on GCP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341C4-DF58-8D42-826F-B0DD95B8A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4758389"/>
            <a:ext cx="2387600" cy="1435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246CD8-8AED-9E4B-8EFF-94E85C1645C9}"/>
              </a:ext>
            </a:extLst>
          </p:cNvPr>
          <p:cNvSpPr txBox="1"/>
          <p:nvPr/>
        </p:nvSpPr>
        <p:spPr>
          <a:xfrm>
            <a:off x="1574292" y="429746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Editing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F06E52-1475-2C4C-9F8C-EB9609F44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02" y="4646297"/>
            <a:ext cx="2124253" cy="146609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CC2CA8F-9965-8F42-9F5E-53A86A7288D3}"/>
              </a:ext>
            </a:extLst>
          </p:cNvPr>
          <p:cNvSpPr txBox="1"/>
          <p:nvPr/>
        </p:nvSpPr>
        <p:spPr>
          <a:xfrm>
            <a:off x="5136142" y="4276965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Editing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C9AE9C-91AA-FD47-A3D3-DD85019C0050}"/>
              </a:ext>
            </a:extLst>
          </p:cNvPr>
          <p:cNvSpPr txBox="1"/>
          <p:nvPr/>
        </p:nvSpPr>
        <p:spPr>
          <a:xfrm>
            <a:off x="1970336" y="5046221"/>
            <a:ext cx="1404156" cy="2569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78F1F2-4AFF-0E46-9C7B-385344F7D031}"/>
              </a:ext>
            </a:extLst>
          </p:cNvPr>
          <p:cNvSpPr txBox="1"/>
          <p:nvPr/>
        </p:nvSpPr>
        <p:spPr>
          <a:xfrm>
            <a:off x="1970336" y="5864614"/>
            <a:ext cx="1614512" cy="2569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0B125-660F-034C-9001-6C32731F9E10}"/>
              </a:ext>
            </a:extLst>
          </p:cNvPr>
          <p:cNvSpPr txBox="1"/>
          <p:nvPr/>
        </p:nvSpPr>
        <p:spPr>
          <a:xfrm>
            <a:off x="5321830" y="4819338"/>
            <a:ext cx="1791410" cy="6258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053AC6-066A-8240-8F8A-175343F8053D}"/>
              </a:ext>
            </a:extLst>
          </p:cNvPr>
          <p:cNvSpPr txBox="1"/>
          <p:nvPr/>
        </p:nvSpPr>
        <p:spPr>
          <a:xfrm>
            <a:off x="5305792" y="5869117"/>
            <a:ext cx="1614512" cy="2569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CBA795-B8C1-F24A-A2B6-3F9DEFB82DF1}"/>
              </a:ext>
            </a:extLst>
          </p:cNvPr>
          <p:cNvSpPr txBox="1"/>
          <p:nvPr/>
        </p:nvSpPr>
        <p:spPr>
          <a:xfrm>
            <a:off x="6465168" y="4860449"/>
            <a:ext cx="4102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Your LB Extension Name in </a:t>
            </a:r>
          </a:p>
          <a:p>
            <a:pPr algn="ctr"/>
            <a:r>
              <a:rPr lang="en-US" sz="1600" b="1" dirty="0"/>
              <a:t>Cloud-config </a:t>
            </a:r>
          </a:p>
        </p:txBody>
      </p:sp>
    </p:spTree>
    <p:extLst>
      <p:ext uri="{BB962C8B-B14F-4D97-AF65-F5344CB8AC3E}">
        <p14:creationId xmlns:p14="http://schemas.microsoft.com/office/powerpoint/2010/main" val="231879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4. Deploying KUBO on GCP (2/8)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en-US" altLang="ko-KR" b="0" dirty="0"/>
              <a:t>Deploying Kubo (2/5)</a:t>
            </a:r>
            <a:endParaRPr kumimoji="1"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454CB-3CB8-0147-B207-CDA75985EEB7}"/>
              </a:ext>
            </a:extLst>
          </p:cNvPr>
          <p:cNvSpPr txBox="1"/>
          <p:nvPr/>
        </p:nvSpPr>
        <p:spPr>
          <a:xfrm>
            <a:off x="704511" y="1338324"/>
            <a:ext cx="8857001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$ vi ~/workspace/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-deployment/manifests/</a:t>
            </a:r>
            <a:r>
              <a:rPr lang="en-US" sz="1400" b="1" dirty="0" err="1">
                <a:solidFill>
                  <a:srgbClr val="FFFFFF"/>
                </a:solidFill>
              </a:rPr>
              <a:t>cfcr.yml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7F040-1440-D440-954D-3037FED7A18C}"/>
              </a:ext>
            </a:extLst>
          </p:cNvPr>
          <p:cNvSpPr txBox="1"/>
          <p:nvPr/>
        </p:nvSpPr>
        <p:spPr>
          <a:xfrm>
            <a:off x="272480" y="890052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Edit </a:t>
            </a:r>
            <a:r>
              <a:rPr lang="en-US" dirty="0" err="1"/>
              <a:t>kubo</a:t>
            </a:r>
            <a:r>
              <a:rPr lang="en-US" dirty="0"/>
              <a:t>-deployment </a:t>
            </a:r>
            <a:r>
              <a:rPr lang="en-US" dirty="0" err="1"/>
              <a:t>cfcr.yml</a:t>
            </a:r>
            <a:r>
              <a:rPr lang="en-US" dirty="0"/>
              <a:t> file for deploying Kubernetes worker-nodes GCP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341C4-DF58-8D42-826F-B0DD95B8A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004" y="1984702"/>
            <a:ext cx="1944216" cy="1091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246CD8-8AED-9E4B-8EFF-94E85C1645C9}"/>
              </a:ext>
            </a:extLst>
          </p:cNvPr>
          <p:cNvSpPr txBox="1"/>
          <p:nvPr/>
        </p:nvSpPr>
        <p:spPr>
          <a:xfrm>
            <a:off x="1574292" y="161537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Editing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F06E52-1475-2C4C-9F8C-EB9609F44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4" y="1981905"/>
            <a:ext cx="1800200" cy="10939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CC2CA8F-9965-8F42-9F5E-53A86A7288D3}"/>
              </a:ext>
            </a:extLst>
          </p:cNvPr>
          <p:cNvSpPr txBox="1"/>
          <p:nvPr/>
        </p:nvSpPr>
        <p:spPr>
          <a:xfrm>
            <a:off x="5136142" y="1594871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Editing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38CDA7-C0F4-3B48-BA9A-FD9183BC75E7}"/>
              </a:ext>
            </a:extLst>
          </p:cNvPr>
          <p:cNvSpPr txBox="1"/>
          <p:nvPr/>
        </p:nvSpPr>
        <p:spPr>
          <a:xfrm>
            <a:off x="704511" y="3426556"/>
            <a:ext cx="8857001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$ vi ~/workspace/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-deployment/manifests/</a:t>
            </a:r>
            <a:r>
              <a:rPr lang="en-US" sz="1400" b="1" dirty="0" err="1">
                <a:solidFill>
                  <a:srgbClr val="FFFFFF"/>
                </a:solidFill>
              </a:rPr>
              <a:t>cfcr.yml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756765-79D4-DF4F-9C23-74FD02E815CB}"/>
              </a:ext>
            </a:extLst>
          </p:cNvPr>
          <p:cNvSpPr txBox="1"/>
          <p:nvPr/>
        </p:nvSpPr>
        <p:spPr>
          <a:xfrm>
            <a:off x="272480" y="2978284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Edit </a:t>
            </a:r>
            <a:r>
              <a:rPr lang="en-US" dirty="0" err="1"/>
              <a:t>kubo</a:t>
            </a:r>
            <a:r>
              <a:rPr lang="en-US" dirty="0"/>
              <a:t>-deployment </a:t>
            </a:r>
            <a:r>
              <a:rPr lang="en-US" dirty="0" err="1"/>
              <a:t>cfcr.yml</a:t>
            </a:r>
            <a:r>
              <a:rPr lang="en-US" dirty="0"/>
              <a:t> file for deploying </a:t>
            </a:r>
            <a:r>
              <a:rPr lang="en-US" dirty="0" err="1"/>
              <a:t>kubernetes</a:t>
            </a:r>
            <a:r>
              <a:rPr lang="en-US" dirty="0"/>
              <a:t> master certificates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E21F85-05E0-FC48-9929-F49016E48B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21" y="3965205"/>
            <a:ext cx="2686319" cy="19120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55C5B4-AE6C-5A47-9E4A-A3ED1C2DF216}"/>
              </a:ext>
            </a:extLst>
          </p:cNvPr>
          <p:cNvSpPr txBox="1"/>
          <p:nvPr/>
        </p:nvSpPr>
        <p:spPr>
          <a:xfrm>
            <a:off x="1574292" y="364502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Editing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F405EE-D155-F846-B88E-FFB11BF35920}"/>
              </a:ext>
            </a:extLst>
          </p:cNvPr>
          <p:cNvSpPr txBox="1"/>
          <p:nvPr/>
        </p:nvSpPr>
        <p:spPr>
          <a:xfrm>
            <a:off x="5136142" y="3683103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Editing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7B3F72-BB7E-924C-B2B6-B3CD761951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23" y="4005064"/>
            <a:ext cx="2952637" cy="19638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4006F4-2955-7E4B-804F-1F4744CE9460}"/>
              </a:ext>
            </a:extLst>
          </p:cNvPr>
          <p:cNvSpPr txBox="1"/>
          <p:nvPr/>
        </p:nvSpPr>
        <p:spPr>
          <a:xfrm>
            <a:off x="806297" y="6070332"/>
            <a:ext cx="7704856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Note: Change 35.200.120.79 IP according to your LB IP.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EE2579-FE74-3D44-96E5-D9DF93C032DC}"/>
              </a:ext>
            </a:extLst>
          </p:cNvPr>
          <p:cNvSpPr txBox="1"/>
          <p:nvPr/>
        </p:nvSpPr>
        <p:spPr>
          <a:xfrm>
            <a:off x="2044512" y="2203170"/>
            <a:ext cx="1180296" cy="2144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FF8327-F217-D342-9C70-95D2B343E0A5}"/>
              </a:ext>
            </a:extLst>
          </p:cNvPr>
          <p:cNvSpPr txBox="1"/>
          <p:nvPr/>
        </p:nvSpPr>
        <p:spPr>
          <a:xfrm>
            <a:off x="5133011" y="2145747"/>
            <a:ext cx="1180296" cy="2144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F61D20-0685-1443-96E7-C039430682C3}"/>
              </a:ext>
            </a:extLst>
          </p:cNvPr>
          <p:cNvSpPr txBox="1"/>
          <p:nvPr/>
        </p:nvSpPr>
        <p:spPr>
          <a:xfrm>
            <a:off x="2085160" y="2849038"/>
            <a:ext cx="1288059" cy="2144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BC8F65-D639-FA48-AB2D-8B0923D13527}"/>
              </a:ext>
            </a:extLst>
          </p:cNvPr>
          <p:cNvSpPr txBox="1"/>
          <p:nvPr/>
        </p:nvSpPr>
        <p:spPr>
          <a:xfrm>
            <a:off x="5118975" y="2815206"/>
            <a:ext cx="914146" cy="2144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14E9BD-6998-4C4F-843A-6F7EBE60CA0D}"/>
              </a:ext>
            </a:extLst>
          </p:cNvPr>
          <p:cNvSpPr txBox="1"/>
          <p:nvPr/>
        </p:nvSpPr>
        <p:spPr>
          <a:xfrm>
            <a:off x="1429004" y="4670494"/>
            <a:ext cx="1795804" cy="2144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71C745-E1C5-2343-A6B7-D88CA17D313E}"/>
              </a:ext>
            </a:extLst>
          </p:cNvPr>
          <p:cNvSpPr txBox="1"/>
          <p:nvPr/>
        </p:nvSpPr>
        <p:spPr>
          <a:xfrm>
            <a:off x="5572180" y="4696183"/>
            <a:ext cx="1757084" cy="18874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CF7760-154D-FB4F-B848-EB7F2E26414D}"/>
              </a:ext>
            </a:extLst>
          </p:cNvPr>
          <p:cNvSpPr txBox="1"/>
          <p:nvPr/>
        </p:nvSpPr>
        <p:spPr>
          <a:xfrm>
            <a:off x="5434765" y="5782898"/>
            <a:ext cx="1757084" cy="18874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52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4. Deploying KUBO on GCP (3/8)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en-US" altLang="ko-KR" b="0" dirty="0"/>
              <a:t>Deploying Kubo (3/5)</a:t>
            </a:r>
            <a:endParaRPr kumimoji="1"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454CB-3CB8-0147-B207-CDA75985EEB7}"/>
              </a:ext>
            </a:extLst>
          </p:cNvPr>
          <p:cNvSpPr txBox="1"/>
          <p:nvPr/>
        </p:nvSpPr>
        <p:spPr>
          <a:xfrm>
            <a:off x="704511" y="1249015"/>
            <a:ext cx="8857001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$ vi ~/workspace/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-deployment/manifests/cloud-</a:t>
            </a:r>
            <a:r>
              <a:rPr lang="en-US" sz="1400" b="1" dirty="0" err="1">
                <a:solidFill>
                  <a:srgbClr val="FFFFFF"/>
                </a:solidFill>
              </a:rPr>
              <a:t>config.yml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7F040-1440-D440-954D-3037FED7A18C}"/>
              </a:ext>
            </a:extLst>
          </p:cNvPr>
          <p:cNvSpPr txBox="1"/>
          <p:nvPr/>
        </p:nvSpPr>
        <p:spPr>
          <a:xfrm>
            <a:off x="272480" y="800743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Create and Save bosh director cloud-</a:t>
            </a:r>
            <a:r>
              <a:rPr lang="en-US" dirty="0" err="1"/>
              <a:t>config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6F381-C3A0-804F-832A-96FDA8AFA0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" r="70353" b="4770"/>
          <a:stretch/>
        </p:blipFill>
        <p:spPr>
          <a:xfrm>
            <a:off x="4160912" y="1606004"/>
            <a:ext cx="2808312" cy="492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1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4. Deploying KUBO on GCP (4/8)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en-US" altLang="ko-KR" b="0" dirty="0"/>
              <a:t>Deploying Kubo (4/5)</a:t>
            </a:r>
            <a:endParaRPr kumimoji="1"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454CB-3CB8-0147-B207-CDA75985EEB7}"/>
              </a:ext>
            </a:extLst>
          </p:cNvPr>
          <p:cNvSpPr txBox="1"/>
          <p:nvPr/>
        </p:nvSpPr>
        <p:spPr>
          <a:xfrm>
            <a:off x="704511" y="1356992"/>
            <a:ext cx="8857001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$ bosh -e 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 update-cloud-</a:t>
            </a:r>
            <a:r>
              <a:rPr lang="en-US" sz="1400" b="1" dirty="0" err="1">
                <a:solidFill>
                  <a:srgbClr val="FFFFFF"/>
                </a:solidFill>
              </a:rPr>
              <a:t>config</a:t>
            </a:r>
            <a:r>
              <a:rPr lang="en-US" sz="1400" b="1" dirty="0">
                <a:solidFill>
                  <a:srgbClr val="FFFFFF"/>
                </a:solidFill>
              </a:rPr>
              <a:t> ~/workspace/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-deployment/manifests/cloud-</a:t>
            </a:r>
            <a:r>
              <a:rPr lang="en-US" sz="1400" b="1" dirty="0" err="1">
                <a:solidFill>
                  <a:srgbClr val="FFFFFF"/>
                </a:solidFill>
              </a:rPr>
              <a:t>config.yml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7F040-1440-D440-954D-3037FED7A18C}"/>
              </a:ext>
            </a:extLst>
          </p:cNvPr>
          <p:cNvSpPr txBox="1"/>
          <p:nvPr/>
        </p:nvSpPr>
        <p:spPr>
          <a:xfrm>
            <a:off x="272480" y="908720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Update bosh director cloud-</a:t>
            </a:r>
            <a:r>
              <a:rPr lang="en-US" dirty="0" err="1"/>
              <a:t>config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C98DC7-0F4F-8E45-9F32-9B04D17B3ED8}"/>
              </a:ext>
            </a:extLst>
          </p:cNvPr>
          <p:cNvSpPr txBox="1"/>
          <p:nvPr/>
        </p:nvSpPr>
        <p:spPr>
          <a:xfrm>
            <a:off x="272480" y="1880863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Check the desired releases and </a:t>
            </a:r>
            <a:r>
              <a:rPr lang="en-US" dirty="0" err="1"/>
              <a:t>stemcell</a:t>
            </a:r>
            <a:r>
              <a:rPr lang="en-US" dirty="0"/>
              <a:t> to deploy </a:t>
            </a:r>
            <a:r>
              <a:rPr lang="en-US" dirty="0" err="1"/>
              <a:t>kubo</a:t>
            </a:r>
            <a:r>
              <a:rPr lang="en-US" dirty="0"/>
              <a:t> on </a:t>
            </a:r>
            <a:r>
              <a:rPr lang="en-US"/>
              <a:t>GCP bosh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24F86-FF85-574D-8EF0-635160970D18}"/>
              </a:ext>
            </a:extLst>
          </p:cNvPr>
          <p:cNvSpPr txBox="1"/>
          <p:nvPr/>
        </p:nvSpPr>
        <p:spPr>
          <a:xfrm>
            <a:off x="704511" y="2348880"/>
            <a:ext cx="8857001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$ bosh -e 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 releases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D0BEF-B13D-6648-90A1-15016D327F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78" y="2755342"/>
            <a:ext cx="3155436" cy="1967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F5607-3E33-CA48-B512-462E2334C6B1}"/>
              </a:ext>
            </a:extLst>
          </p:cNvPr>
          <p:cNvSpPr txBox="1"/>
          <p:nvPr/>
        </p:nvSpPr>
        <p:spPr>
          <a:xfrm>
            <a:off x="1064568" y="285300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CAFB09-B2A3-574E-BD5D-8ADD47B32572}"/>
              </a:ext>
            </a:extLst>
          </p:cNvPr>
          <p:cNvSpPr txBox="1"/>
          <p:nvPr/>
        </p:nvSpPr>
        <p:spPr>
          <a:xfrm>
            <a:off x="704511" y="4799676"/>
            <a:ext cx="8857001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$ bosh -e 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stemcells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C0AD56-5D8B-D04F-AEC4-1FA5508E8EAC}"/>
              </a:ext>
            </a:extLst>
          </p:cNvPr>
          <p:cNvSpPr txBox="1"/>
          <p:nvPr/>
        </p:nvSpPr>
        <p:spPr>
          <a:xfrm>
            <a:off x="1064568" y="530380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3FE309-1A74-814B-BCB4-D7CD00A916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12" y="5234963"/>
            <a:ext cx="7200800" cy="126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81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4. Deploying KUBO on GCP (5/8)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en-US" altLang="ko-KR" b="0" dirty="0"/>
              <a:t>Deploying Kubo (5/5)</a:t>
            </a:r>
            <a:endParaRPr kumimoji="1"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454CB-3CB8-0147-B207-CDA75985EEB7}"/>
              </a:ext>
            </a:extLst>
          </p:cNvPr>
          <p:cNvSpPr txBox="1"/>
          <p:nvPr/>
        </p:nvSpPr>
        <p:spPr>
          <a:xfrm>
            <a:off x="704509" y="1243154"/>
            <a:ext cx="8857001" cy="73866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$ bosh -e 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 -d </a:t>
            </a:r>
            <a:r>
              <a:rPr lang="en-US" sz="1400" b="1" dirty="0" err="1">
                <a:solidFill>
                  <a:srgbClr val="FFFFFF"/>
                </a:solidFill>
              </a:rPr>
              <a:t>cfcr</a:t>
            </a:r>
            <a:r>
              <a:rPr lang="en-US" sz="1400" b="1" dirty="0">
                <a:solidFill>
                  <a:srgbClr val="FFFFFF"/>
                </a:solidFill>
              </a:rPr>
              <a:t> deploy /home/</a:t>
            </a:r>
            <a:r>
              <a:rPr lang="en-US" sz="1400" b="1" dirty="0" err="1">
                <a:solidFill>
                  <a:srgbClr val="FFFFFF"/>
                </a:solidFill>
              </a:rPr>
              <a:t>abhisr</a:t>
            </a:r>
            <a:r>
              <a:rPr lang="en-US" sz="1400" b="1" dirty="0">
                <a:solidFill>
                  <a:srgbClr val="FFFFFF"/>
                </a:solidFill>
              </a:rPr>
              <a:t>/workspace/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-deployment/manifests/</a:t>
            </a:r>
            <a:r>
              <a:rPr lang="en-US" sz="1400" b="1" dirty="0" err="1">
                <a:solidFill>
                  <a:srgbClr val="FFFFFF"/>
                </a:solidFill>
              </a:rPr>
              <a:t>cfcr.yml</a:t>
            </a:r>
            <a:r>
              <a:rPr lang="en-US" sz="1400" b="1" dirty="0">
                <a:solidFill>
                  <a:srgbClr val="FFFFFF"/>
                </a:solidFill>
              </a:rPr>
              <a:t> -o /home/</a:t>
            </a:r>
            <a:r>
              <a:rPr lang="en-US" sz="1400" b="1" dirty="0" err="1">
                <a:solidFill>
                  <a:srgbClr val="FFFFFF"/>
                </a:solidFill>
              </a:rPr>
              <a:t>abhisr</a:t>
            </a:r>
            <a:r>
              <a:rPr lang="en-US" sz="1400" b="1" dirty="0">
                <a:solidFill>
                  <a:srgbClr val="FFFFFF"/>
                </a:solidFill>
              </a:rPr>
              <a:t>/workspace/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-deployment/manifests/ops-files/</a:t>
            </a:r>
            <a:r>
              <a:rPr lang="en-US" sz="1400" b="1" dirty="0" err="1">
                <a:solidFill>
                  <a:srgbClr val="FFFFFF"/>
                </a:solidFill>
              </a:rPr>
              <a:t>iaas</a:t>
            </a:r>
            <a:r>
              <a:rPr lang="en-US" sz="1400" b="1" dirty="0">
                <a:solidFill>
                  <a:srgbClr val="FFFFFF"/>
                </a:solidFill>
              </a:rPr>
              <a:t>/gcp/cloud-</a:t>
            </a:r>
            <a:r>
              <a:rPr lang="en-US" sz="1400" b="1" dirty="0" err="1">
                <a:solidFill>
                  <a:srgbClr val="FFFFFF"/>
                </a:solidFill>
              </a:rPr>
              <a:t>provider.yml</a:t>
            </a:r>
            <a:r>
              <a:rPr lang="en-US" sz="1400" b="1" dirty="0">
                <a:solidFill>
                  <a:srgbClr val="FFFFFF"/>
                </a:solidFill>
              </a:rPr>
              <a:t> -v </a:t>
            </a:r>
            <a:r>
              <a:rPr lang="en-US" sz="1400" b="1" dirty="0" err="1">
                <a:solidFill>
                  <a:srgbClr val="FFFFFF"/>
                </a:solidFill>
              </a:rPr>
              <a:t>project_id</a:t>
            </a:r>
            <a:r>
              <a:rPr lang="en-US" sz="1400" b="1" dirty="0">
                <a:solidFill>
                  <a:srgbClr val="FFFFFF"/>
                </a:solidFill>
              </a:rPr>
              <a:t>=kubernetes-207123 -v network=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-vpc -v </a:t>
            </a:r>
            <a:r>
              <a:rPr lang="en-US" sz="1400" b="1" dirty="0" err="1">
                <a:solidFill>
                  <a:srgbClr val="FFFFFF"/>
                </a:solidFill>
              </a:rPr>
              <a:t>director_name</a:t>
            </a:r>
            <a:r>
              <a:rPr lang="en-US" sz="1400" b="1" dirty="0">
                <a:solidFill>
                  <a:srgbClr val="FFFFFF"/>
                </a:solidFill>
              </a:rPr>
              <a:t>=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 -v </a:t>
            </a:r>
            <a:r>
              <a:rPr lang="en-US" sz="1400" b="1" dirty="0" err="1">
                <a:solidFill>
                  <a:srgbClr val="FFFFFF"/>
                </a:solidFill>
              </a:rPr>
              <a:t>deployment_name</a:t>
            </a:r>
            <a:r>
              <a:rPr lang="en-US" sz="1400" b="1" dirty="0">
                <a:solidFill>
                  <a:srgbClr val="FFFFFF"/>
                </a:solidFill>
              </a:rPr>
              <a:t>=</a:t>
            </a:r>
            <a:r>
              <a:rPr lang="en-US" sz="1400" b="1" dirty="0" err="1">
                <a:solidFill>
                  <a:srgbClr val="FFFFFF"/>
                </a:solidFill>
              </a:rPr>
              <a:t>cfcr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7F040-1440-D440-954D-3037FED7A18C}"/>
              </a:ext>
            </a:extLst>
          </p:cNvPr>
          <p:cNvSpPr txBox="1"/>
          <p:nvPr/>
        </p:nvSpPr>
        <p:spPr>
          <a:xfrm>
            <a:off x="272480" y="908720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Deploy Kubo on gcp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C98DC7-0F4F-8E45-9F32-9B04D17B3ED8}"/>
              </a:ext>
            </a:extLst>
          </p:cNvPr>
          <p:cNvSpPr txBox="1"/>
          <p:nvPr/>
        </p:nvSpPr>
        <p:spPr>
          <a:xfrm>
            <a:off x="272480" y="1995772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Deploy Kubernetes add-ons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24F86-FF85-574D-8EF0-635160970D18}"/>
              </a:ext>
            </a:extLst>
          </p:cNvPr>
          <p:cNvSpPr txBox="1"/>
          <p:nvPr/>
        </p:nvSpPr>
        <p:spPr>
          <a:xfrm>
            <a:off x="704511" y="2463789"/>
            <a:ext cx="8857001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$ bosh -e 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 -d </a:t>
            </a:r>
            <a:r>
              <a:rPr lang="en-US" sz="1400" b="1" dirty="0" err="1">
                <a:solidFill>
                  <a:srgbClr val="FFFFFF"/>
                </a:solidFill>
              </a:rPr>
              <a:t>cfcr</a:t>
            </a:r>
            <a:r>
              <a:rPr lang="en-US" sz="1400" b="1" dirty="0">
                <a:solidFill>
                  <a:srgbClr val="FFFFFF"/>
                </a:solidFill>
              </a:rPr>
              <a:t> run-errand apply-specs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CAFB09-B2A3-574E-BD5D-8ADD47B32572}"/>
              </a:ext>
            </a:extLst>
          </p:cNvPr>
          <p:cNvSpPr txBox="1"/>
          <p:nvPr/>
        </p:nvSpPr>
        <p:spPr>
          <a:xfrm>
            <a:off x="704511" y="5713511"/>
            <a:ext cx="8857001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$ bosh -e 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 -d </a:t>
            </a:r>
            <a:r>
              <a:rPr lang="en-US" sz="1400" b="1" dirty="0" err="1">
                <a:solidFill>
                  <a:srgbClr val="FFFFFF"/>
                </a:solidFill>
              </a:rPr>
              <a:t>cfcr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ssh</a:t>
            </a:r>
            <a:r>
              <a:rPr lang="en-US" sz="1400" b="1" dirty="0">
                <a:solidFill>
                  <a:srgbClr val="FFFFFF"/>
                </a:solidFill>
              </a:rPr>
              <a:t> master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8D167D-A3FA-3F44-A511-FD6FBD64651E}"/>
              </a:ext>
            </a:extLst>
          </p:cNvPr>
          <p:cNvSpPr txBox="1"/>
          <p:nvPr/>
        </p:nvSpPr>
        <p:spPr>
          <a:xfrm>
            <a:off x="272480" y="2815474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Check Kubernetes Deployment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17A5E-B67B-B242-B285-EAE7B546628C}"/>
              </a:ext>
            </a:extLst>
          </p:cNvPr>
          <p:cNvSpPr txBox="1"/>
          <p:nvPr/>
        </p:nvSpPr>
        <p:spPr>
          <a:xfrm>
            <a:off x="704511" y="3283491"/>
            <a:ext cx="8857001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$ bosh -e 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 -d </a:t>
            </a:r>
            <a:r>
              <a:rPr lang="en-US" sz="1400" b="1" dirty="0" err="1">
                <a:solidFill>
                  <a:srgbClr val="FFFFFF"/>
                </a:solidFill>
              </a:rPr>
              <a:t>cfcr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vms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6876DF-F087-9D4A-B0C3-B2F4B1DB13C9}"/>
              </a:ext>
            </a:extLst>
          </p:cNvPr>
          <p:cNvSpPr txBox="1"/>
          <p:nvPr/>
        </p:nvSpPr>
        <p:spPr>
          <a:xfrm>
            <a:off x="920552" y="3689953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ED8A8D-5C48-9747-94E2-B03874C5BA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3773966"/>
            <a:ext cx="6696744" cy="13509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B5E2BD-48B5-3748-A0DD-62BD80736EAE}"/>
              </a:ext>
            </a:extLst>
          </p:cNvPr>
          <p:cNvSpPr txBox="1"/>
          <p:nvPr/>
        </p:nvSpPr>
        <p:spPr>
          <a:xfrm>
            <a:off x="704510" y="6165304"/>
            <a:ext cx="8857001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$ bosh -e 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 -d </a:t>
            </a:r>
            <a:r>
              <a:rPr lang="en-US" sz="1400" b="1" dirty="0" err="1">
                <a:solidFill>
                  <a:srgbClr val="FFFFFF"/>
                </a:solidFill>
              </a:rPr>
              <a:t>cfcr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ssh</a:t>
            </a:r>
            <a:r>
              <a:rPr lang="en-US" sz="1400" b="1" dirty="0">
                <a:solidFill>
                  <a:srgbClr val="FFFFFF"/>
                </a:solidFill>
              </a:rPr>
              <a:t> worker/61b51092-6a00-4c74-8c10-e3e6b479487e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7AE72C-7B2A-FC42-8E36-DDDFAECB485A}"/>
              </a:ext>
            </a:extLst>
          </p:cNvPr>
          <p:cNvSpPr txBox="1"/>
          <p:nvPr/>
        </p:nvSpPr>
        <p:spPr>
          <a:xfrm>
            <a:off x="272480" y="5229200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ssh</a:t>
            </a:r>
            <a:r>
              <a:rPr lang="en-US" dirty="0"/>
              <a:t> into master and work </a:t>
            </a:r>
            <a:r>
              <a:rPr lang="en-US" dirty="0" err="1"/>
              <a:t>vms</a:t>
            </a:r>
            <a:r>
              <a:rPr lang="en-US" dirty="0"/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13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4. Deploying KUBO on GCP (6/8)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en-US" altLang="ko-KR" b="0" dirty="0"/>
              <a:t>Accessing Kubernetes (1/3)</a:t>
            </a:r>
            <a:endParaRPr kumimoji="1"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454CB-3CB8-0147-B207-CDA75985EEB7}"/>
              </a:ext>
            </a:extLst>
          </p:cNvPr>
          <p:cNvSpPr txBox="1"/>
          <p:nvPr/>
        </p:nvSpPr>
        <p:spPr>
          <a:xfrm>
            <a:off x="704511" y="1356992"/>
            <a:ext cx="8857001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$ bosh -e 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 -d </a:t>
            </a:r>
            <a:r>
              <a:rPr lang="en-US" sz="1400" b="1" dirty="0" err="1">
                <a:solidFill>
                  <a:srgbClr val="FFFFFF"/>
                </a:solidFill>
              </a:rPr>
              <a:t>cfcr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int</a:t>
            </a:r>
            <a:r>
              <a:rPr lang="en-US" sz="1400" b="1" dirty="0">
                <a:solidFill>
                  <a:srgbClr val="FFFFFF"/>
                </a:solidFill>
              </a:rPr>
              <a:t> &lt;(</a:t>
            </a:r>
            <a:r>
              <a:rPr lang="en-US" sz="1400" b="1" dirty="0" err="1">
                <a:solidFill>
                  <a:srgbClr val="FFFFFF"/>
                </a:solidFill>
              </a:rPr>
              <a:t>credhub</a:t>
            </a:r>
            <a:r>
              <a:rPr lang="en-US" sz="1400" b="1" dirty="0">
                <a:solidFill>
                  <a:srgbClr val="FFFFFF"/>
                </a:solidFill>
              </a:rPr>
              <a:t> get -n "/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/</a:t>
            </a:r>
            <a:r>
              <a:rPr lang="en-US" sz="1400" b="1" dirty="0" err="1">
                <a:solidFill>
                  <a:srgbClr val="FFFFFF"/>
                </a:solidFill>
              </a:rPr>
              <a:t>cfcr</a:t>
            </a:r>
            <a:r>
              <a:rPr lang="en-US" sz="1400" b="1" dirty="0">
                <a:solidFill>
                  <a:srgbClr val="FFFFFF"/>
                </a:solidFill>
              </a:rPr>
              <a:t>/</a:t>
            </a:r>
            <a:r>
              <a:rPr lang="en-US" sz="1400" b="1" dirty="0" err="1">
                <a:solidFill>
                  <a:srgbClr val="FFFFFF"/>
                </a:solidFill>
              </a:rPr>
              <a:t>tls-kubernetes</a:t>
            </a:r>
            <a:r>
              <a:rPr lang="en-US" sz="1400" b="1" dirty="0">
                <a:solidFill>
                  <a:srgbClr val="FFFFFF"/>
                </a:solidFill>
              </a:rPr>
              <a:t>" --output-</a:t>
            </a:r>
            <a:r>
              <a:rPr lang="en-US" sz="1400" b="1" dirty="0" err="1">
                <a:solidFill>
                  <a:srgbClr val="FFFFFF"/>
                </a:solidFill>
              </a:rPr>
              <a:t>json</a:t>
            </a:r>
            <a:r>
              <a:rPr lang="en-US" sz="1400" b="1" dirty="0">
                <a:solidFill>
                  <a:srgbClr val="FFFFFF"/>
                </a:solidFill>
              </a:rPr>
              <a:t>) --path=/value/ca &gt; ~/workspace/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-deployment/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/</a:t>
            </a:r>
            <a:r>
              <a:rPr lang="en-US" sz="1400" b="1" dirty="0" err="1">
                <a:solidFill>
                  <a:srgbClr val="FFFFFF"/>
                </a:solidFill>
              </a:rPr>
              <a:t>kubernetes.crt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7F040-1440-D440-954D-3037FED7A18C}"/>
              </a:ext>
            </a:extLst>
          </p:cNvPr>
          <p:cNvSpPr txBox="1"/>
          <p:nvPr/>
        </p:nvSpPr>
        <p:spPr>
          <a:xfrm>
            <a:off x="272480" y="908720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Download </a:t>
            </a:r>
            <a:r>
              <a:rPr lang="en-US" dirty="0" err="1"/>
              <a:t>tls-kubernetes</a:t>
            </a:r>
            <a:r>
              <a:rPr lang="en-US" dirty="0"/>
              <a:t> certificate from </a:t>
            </a:r>
            <a:r>
              <a:rPr lang="en-US" dirty="0" err="1"/>
              <a:t>credhub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C98DC7-0F4F-8E45-9F32-9B04D17B3ED8}"/>
              </a:ext>
            </a:extLst>
          </p:cNvPr>
          <p:cNvSpPr txBox="1"/>
          <p:nvPr/>
        </p:nvSpPr>
        <p:spPr>
          <a:xfrm>
            <a:off x="272480" y="1995772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Download </a:t>
            </a:r>
            <a:r>
              <a:rPr lang="en-US" dirty="0" err="1"/>
              <a:t>kubo</a:t>
            </a:r>
            <a:r>
              <a:rPr lang="en-US" dirty="0"/>
              <a:t>-admin-password password from </a:t>
            </a:r>
            <a:r>
              <a:rPr lang="en-US" dirty="0" err="1"/>
              <a:t>credhub</a:t>
            </a:r>
            <a:r>
              <a:rPr lang="en-US" dirty="0"/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24F86-FF85-574D-8EF0-635160970D18}"/>
              </a:ext>
            </a:extLst>
          </p:cNvPr>
          <p:cNvSpPr txBox="1"/>
          <p:nvPr/>
        </p:nvSpPr>
        <p:spPr>
          <a:xfrm>
            <a:off x="704511" y="2463789"/>
            <a:ext cx="8857001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$ bosh -e 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 -d </a:t>
            </a:r>
            <a:r>
              <a:rPr lang="en-US" sz="1400" b="1" dirty="0" err="1">
                <a:solidFill>
                  <a:srgbClr val="FFFFFF"/>
                </a:solidFill>
              </a:rPr>
              <a:t>cfcr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int</a:t>
            </a:r>
            <a:r>
              <a:rPr lang="en-US" sz="1400" b="1" dirty="0">
                <a:solidFill>
                  <a:srgbClr val="FFFFFF"/>
                </a:solidFill>
              </a:rPr>
              <a:t> &lt;(</a:t>
            </a:r>
            <a:r>
              <a:rPr lang="en-US" sz="1400" b="1" dirty="0" err="1">
                <a:solidFill>
                  <a:srgbClr val="FFFFFF"/>
                </a:solidFill>
              </a:rPr>
              <a:t>credhub</a:t>
            </a:r>
            <a:r>
              <a:rPr lang="en-US" sz="1400" b="1" dirty="0">
                <a:solidFill>
                  <a:srgbClr val="FFFFFF"/>
                </a:solidFill>
              </a:rPr>
              <a:t> get -n "/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/</a:t>
            </a:r>
            <a:r>
              <a:rPr lang="en-US" sz="1400" b="1" dirty="0" err="1">
                <a:solidFill>
                  <a:srgbClr val="FFFFFF"/>
                </a:solidFill>
              </a:rPr>
              <a:t>cfcr</a:t>
            </a:r>
            <a:r>
              <a:rPr lang="en-US" sz="1400" b="1" dirty="0">
                <a:solidFill>
                  <a:srgbClr val="FFFFFF"/>
                </a:solidFill>
              </a:rPr>
              <a:t>/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-admin-password" --output-</a:t>
            </a:r>
            <a:r>
              <a:rPr lang="en-US" sz="1400" b="1" dirty="0" err="1">
                <a:solidFill>
                  <a:srgbClr val="FFFFFF"/>
                </a:solidFill>
              </a:rPr>
              <a:t>json</a:t>
            </a:r>
            <a:r>
              <a:rPr lang="en-US" sz="1400" b="1" dirty="0">
                <a:solidFill>
                  <a:srgbClr val="FFFFFF"/>
                </a:solidFill>
              </a:rPr>
              <a:t>) --path=/value &gt;  ~/workspace/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-deployment/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/</a:t>
            </a:r>
            <a:r>
              <a:rPr lang="en-US" sz="1400" b="1" dirty="0" err="1">
                <a:solidFill>
                  <a:srgbClr val="FFFFFF"/>
                </a:solidFill>
              </a:rPr>
              <a:t>kubernetes_pwd.crt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CAFB09-B2A3-574E-BD5D-8ADD47B32572}"/>
              </a:ext>
            </a:extLst>
          </p:cNvPr>
          <p:cNvSpPr txBox="1"/>
          <p:nvPr/>
        </p:nvSpPr>
        <p:spPr>
          <a:xfrm>
            <a:off x="704511" y="4633391"/>
            <a:ext cx="8857001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$ </a:t>
            </a:r>
            <a:r>
              <a:rPr lang="en-US" sz="1400" b="1" dirty="0" err="1">
                <a:solidFill>
                  <a:srgbClr val="FFFFFF"/>
                </a:solidFill>
              </a:rPr>
              <a:t>kubectl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config</a:t>
            </a:r>
            <a:r>
              <a:rPr lang="en-US" sz="1400" b="1" dirty="0">
                <a:solidFill>
                  <a:srgbClr val="FFFFFF"/>
                </a:solidFill>
              </a:rPr>
              <a:t> set-credentials "dev" --token=</a:t>
            </a:r>
            <a:r>
              <a:rPr lang="en-US" sz="1400" b="1" dirty="0">
                <a:solidFill>
                  <a:srgbClr val="FF0000"/>
                </a:solidFill>
              </a:rPr>
              <a:t>your-</a:t>
            </a:r>
            <a:r>
              <a:rPr lang="en-US" sz="1400" b="1" dirty="0" err="1">
                <a:solidFill>
                  <a:srgbClr val="FF0000"/>
                </a:solidFill>
              </a:rPr>
              <a:t>kubernetes_pwd.crt</a:t>
            </a:r>
            <a:r>
              <a:rPr lang="en-US" sz="1400" b="1" dirty="0">
                <a:solidFill>
                  <a:srgbClr val="FF0000"/>
                </a:solidFill>
              </a:rPr>
              <a:t>-password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8D167D-A3FA-3F44-A511-FD6FBD64651E}"/>
              </a:ext>
            </a:extLst>
          </p:cNvPr>
          <p:cNvSpPr txBox="1"/>
          <p:nvPr/>
        </p:nvSpPr>
        <p:spPr>
          <a:xfrm>
            <a:off x="272480" y="3085254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Configure Kubernetes Cluster by using above Certificate (</a:t>
            </a:r>
            <a:r>
              <a:rPr lang="en-US" dirty="0" err="1"/>
              <a:t>kubernetes.crt</a:t>
            </a:r>
            <a:r>
              <a:rPr lang="en-US" dirty="0"/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17A5E-B67B-B242-B285-EAE7B546628C}"/>
              </a:ext>
            </a:extLst>
          </p:cNvPr>
          <p:cNvSpPr txBox="1"/>
          <p:nvPr/>
        </p:nvSpPr>
        <p:spPr>
          <a:xfrm>
            <a:off x="704511" y="3553271"/>
            <a:ext cx="8857001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$ </a:t>
            </a:r>
            <a:r>
              <a:rPr lang="en-US" sz="1400" b="1" dirty="0" err="1">
                <a:solidFill>
                  <a:srgbClr val="FFFFFF"/>
                </a:solidFill>
              </a:rPr>
              <a:t>kubectl</a:t>
            </a:r>
            <a:r>
              <a:rPr lang="en-US" sz="1400" b="1" dirty="0">
                <a:solidFill>
                  <a:srgbClr val="FFFFFF"/>
                </a:solidFill>
              </a:rPr>
              <a:t> config set-cluster "dev" --server https://</a:t>
            </a:r>
            <a:r>
              <a:rPr lang="en-US" sz="1400" b="1" dirty="0">
                <a:solidFill>
                  <a:srgbClr val="FF0000"/>
                </a:solidFill>
              </a:rPr>
              <a:t>you-lb-publib-ip</a:t>
            </a:r>
            <a:r>
              <a:rPr lang="en-US" sz="1400" b="1" dirty="0">
                <a:solidFill>
                  <a:srgbClr val="FFFFFF"/>
                </a:solidFill>
              </a:rPr>
              <a:t>:8443 --embed-certs=true --certificate-authority=~/workspace/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-deployment/</a:t>
            </a:r>
            <a:r>
              <a:rPr lang="en-US" sz="1400" b="1" dirty="0" err="1">
                <a:solidFill>
                  <a:srgbClr val="FFFFFF"/>
                </a:solidFill>
              </a:rPr>
              <a:t>kubo</a:t>
            </a:r>
            <a:r>
              <a:rPr lang="en-US" sz="1400" b="1" dirty="0">
                <a:solidFill>
                  <a:srgbClr val="FFFFFF"/>
                </a:solidFill>
              </a:rPr>
              <a:t>/</a:t>
            </a:r>
            <a:r>
              <a:rPr lang="en-US" sz="1400" b="1" dirty="0" err="1">
                <a:solidFill>
                  <a:srgbClr val="FFFFFF"/>
                </a:solidFill>
              </a:rPr>
              <a:t>kubernetes.crt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B5E2BD-48B5-3748-A0DD-62BD80736EAE}"/>
              </a:ext>
            </a:extLst>
          </p:cNvPr>
          <p:cNvSpPr txBox="1"/>
          <p:nvPr/>
        </p:nvSpPr>
        <p:spPr>
          <a:xfrm>
            <a:off x="704510" y="5147465"/>
            <a:ext cx="8857001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$ </a:t>
            </a:r>
            <a:r>
              <a:rPr lang="en-US" sz="1400" b="1" dirty="0" err="1">
                <a:solidFill>
                  <a:srgbClr val="FFFFFF"/>
                </a:solidFill>
              </a:rPr>
              <a:t>kubectl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config</a:t>
            </a:r>
            <a:r>
              <a:rPr lang="en-US" sz="1400" b="1" dirty="0">
                <a:solidFill>
                  <a:srgbClr val="FFFFFF"/>
                </a:solidFill>
              </a:rPr>
              <a:t> set-context "dev" --cluster="dev" --user="dev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7AE72C-7B2A-FC42-8E36-DDDFAECB485A}"/>
              </a:ext>
            </a:extLst>
          </p:cNvPr>
          <p:cNvSpPr txBox="1"/>
          <p:nvPr/>
        </p:nvSpPr>
        <p:spPr>
          <a:xfrm>
            <a:off x="272480" y="4201052"/>
            <a:ext cx="9433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Configure Kubernetes User and Context (Note: Use </a:t>
            </a:r>
            <a:r>
              <a:rPr lang="en-US" sz="1400" dirty="0" err="1"/>
              <a:t>Kubernets</a:t>
            </a:r>
            <a:r>
              <a:rPr lang="en-US" sz="1400" dirty="0"/>
              <a:t> User Password from above </a:t>
            </a:r>
            <a:r>
              <a:rPr lang="en-US" sz="1400" dirty="0" err="1"/>
              <a:t>kubernetes_pwd.crt</a:t>
            </a:r>
            <a:r>
              <a:rPr lang="en-US" sz="1400" dirty="0"/>
              <a:t>) 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428729-1FD0-0742-AAA4-7130CBF399DE}"/>
              </a:ext>
            </a:extLst>
          </p:cNvPr>
          <p:cNvSpPr txBox="1"/>
          <p:nvPr/>
        </p:nvSpPr>
        <p:spPr>
          <a:xfrm>
            <a:off x="704510" y="5661539"/>
            <a:ext cx="8857001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$ </a:t>
            </a:r>
            <a:r>
              <a:rPr lang="en-US" sz="1400" b="1" dirty="0" err="1">
                <a:solidFill>
                  <a:srgbClr val="FFFFFF"/>
                </a:solidFill>
              </a:rPr>
              <a:t>kubectl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config</a:t>
            </a:r>
            <a:r>
              <a:rPr lang="en-US" sz="1400" b="1" dirty="0">
                <a:solidFill>
                  <a:srgbClr val="FFFFFF"/>
                </a:solidFill>
              </a:rPr>
              <a:t> use-context "dev"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429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4. Deploying KUBO on GCP (7/8)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en-US" altLang="ko-KR" b="0" dirty="0"/>
              <a:t>Accessing Kubernetes (2/3)</a:t>
            </a:r>
            <a:endParaRPr kumimoji="1"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454CB-3CB8-0147-B207-CDA75985EEB7}"/>
              </a:ext>
            </a:extLst>
          </p:cNvPr>
          <p:cNvSpPr txBox="1"/>
          <p:nvPr/>
        </p:nvSpPr>
        <p:spPr>
          <a:xfrm>
            <a:off x="704511" y="1212976"/>
            <a:ext cx="8857001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$ </a:t>
            </a:r>
            <a:r>
              <a:rPr lang="en-US" sz="1400" b="1" dirty="0" err="1">
                <a:solidFill>
                  <a:srgbClr val="FFFFFF"/>
                </a:solidFill>
              </a:rPr>
              <a:t>kubectl</a:t>
            </a:r>
            <a:r>
              <a:rPr lang="en-US" sz="1400" b="1" dirty="0">
                <a:solidFill>
                  <a:srgbClr val="FFFFFF"/>
                </a:solidFill>
              </a:rPr>
              <a:t> get node -o wide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7F040-1440-D440-954D-3037FED7A18C}"/>
              </a:ext>
            </a:extLst>
          </p:cNvPr>
          <p:cNvSpPr txBox="1"/>
          <p:nvPr/>
        </p:nvSpPr>
        <p:spPr>
          <a:xfrm>
            <a:off x="272480" y="764704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Obtain </a:t>
            </a:r>
            <a:r>
              <a:rPr lang="en-US" dirty="0" err="1"/>
              <a:t>kubernetes</a:t>
            </a:r>
            <a:r>
              <a:rPr lang="en-US" dirty="0"/>
              <a:t> node Information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C98DC7-0F4F-8E45-9F32-9B04D17B3ED8}"/>
              </a:ext>
            </a:extLst>
          </p:cNvPr>
          <p:cNvSpPr txBox="1"/>
          <p:nvPr/>
        </p:nvSpPr>
        <p:spPr>
          <a:xfrm>
            <a:off x="272480" y="3301859"/>
            <a:ext cx="943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Get all information regarding your Namespace</a:t>
            </a:r>
          </a:p>
          <a:p>
            <a:r>
              <a:rPr lang="en-US" dirty="0"/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24F86-FF85-574D-8EF0-635160970D18}"/>
              </a:ext>
            </a:extLst>
          </p:cNvPr>
          <p:cNvSpPr txBox="1"/>
          <p:nvPr/>
        </p:nvSpPr>
        <p:spPr>
          <a:xfrm>
            <a:off x="704511" y="3769876"/>
            <a:ext cx="8857001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$ </a:t>
            </a:r>
            <a:r>
              <a:rPr lang="en-US" sz="1400" b="1" dirty="0" err="1">
                <a:solidFill>
                  <a:srgbClr val="FFFFFF"/>
                </a:solidFill>
              </a:rPr>
              <a:t>kubectl</a:t>
            </a:r>
            <a:r>
              <a:rPr lang="en-US" sz="1400" b="1" dirty="0">
                <a:solidFill>
                  <a:srgbClr val="FFFFFF"/>
                </a:solidFill>
              </a:rPr>
              <a:t> get pods --namespace=</a:t>
            </a:r>
            <a:r>
              <a:rPr lang="en-US" sz="1400" b="1" dirty="0" err="1">
                <a:solidFill>
                  <a:srgbClr val="FFFFFF"/>
                </a:solidFill>
              </a:rPr>
              <a:t>kube</a:t>
            </a:r>
            <a:r>
              <a:rPr lang="en-US" sz="1400" b="1" dirty="0">
                <a:solidFill>
                  <a:srgbClr val="FFFFFF"/>
                </a:solidFill>
              </a:rPr>
              <a:t>-system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$ </a:t>
            </a:r>
            <a:r>
              <a:rPr lang="en-US" sz="1400" b="1" dirty="0" err="1">
                <a:solidFill>
                  <a:schemeClr val="bg1"/>
                </a:solidFill>
              </a:rPr>
              <a:t>kubectl</a:t>
            </a:r>
            <a:r>
              <a:rPr lang="en-US" sz="1400" b="1" dirty="0">
                <a:solidFill>
                  <a:schemeClr val="bg1"/>
                </a:solidFill>
              </a:rPr>
              <a:t> get all -n </a:t>
            </a:r>
            <a:r>
              <a:rPr lang="en-US" sz="1400" b="1" dirty="0" err="1">
                <a:solidFill>
                  <a:schemeClr val="bg1"/>
                </a:solidFill>
              </a:rPr>
              <a:t>kube</a:t>
            </a:r>
            <a:r>
              <a:rPr lang="en-US" sz="1400" b="1" dirty="0">
                <a:solidFill>
                  <a:schemeClr val="bg1"/>
                </a:solidFill>
              </a:rPr>
              <a:t>-system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8D167D-A3FA-3F44-A511-FD6FBD64651E}"/>
              </a:ext>
            </a:extLst>
          </p:cNvPr>
          <p:cNvSpPr txBox="1"/>
          <p:nvPr/>
        </p:nvSpPr>
        <p:spPr>
          <a:xfrm>
            <a:off x="272480" y="4355812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Check 8001 port is active on your notebook, if active kill the process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17A5E-B67B-B242-B285-EAE7B546628C}"/>
              </a:ext>
            </a:extLst>
          </p:cNvPr>
          <p:cNvSpPr txBox="1"/>
          <p:nvPr/>
        </p:nvSpPr>
        <p:spPr>
          <a:xfrm>
            <a:off x="704511" y="4777988"/>
            <a:ext cx="8857001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$ </a:t>
            </a:r>
            <a:r>
              <a:rPr lang="en-US" sz="1400" b="1" dirty="0" err="1">
                <a:solidFill>
                  <a:srgbClr val="FFFFFF"/>
                </a:solidFill>
              </a:rPr>
              <a:t>sudo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lsof</a:t>
            </a:r>
            <a:r>
              <a:rPr lang="en-US" sz="1400" b="1" dirty="0">
                <a:solidFill>
                  <a:srgbClr val="FFFFFF"/>
                </a:solidFill>
              </a:rPr>
              <a:t> -</a:t>
            </a:r>
            <a:r>
              <a:rPr lang="en-US" sz="1400" b="1" dirty="0" err="1">
                <a:solidFill>
                  <a:srgbClr val="FFFFFF"/>
                </a:solidFill>
              </a:rPr>
              <a:t>PiTCP</a:t>
            </a:r>
            <a:r>
              <a:rPr lang="en-US" sz="1400" b="1" dirty="0">
                <a:solidFill>
                  <a:srgbClr val="FFFFFF"/>
                </a:solidFill>
              </a:rPr>
              <a:t> -</a:t>
            </a:r>
            <a:r>
              <a:rPr lang="en-US" sz="1400" b="1" dirty="0" err="1">
                <a:solidFill>
                  <a:srgbClr val="FFFFFF"/>
                </a:solidFill>
              </a:rPr>
              <a:t>sTCP:LISTEN</a:t>
            </a:r>
            <a:endParaRPr lang="en-US" sz="1400" b="1" dirty="0">
              <a:solidFill>
                <a:srgbClr val="FFFFFF"/>
              </a:solidFill>
            </a:endParaRPr>
          </a:p>
          <a:p>
            <a:r>
              <a:rPr lang="en-US" sz="1400" b="1" dirty="0">
                <a:solidFill>
                  <a:srgbClr val="FFFFFF"/>
                </a:solidFill>
              </a:rPr>
              <a:t>$ </a:t>
            </a:r>
            <a:r>
              <a:rPr lang="en-US" sz="1400" b="1" dirty="0" err="1">
                <a:solidFill>
                  <a:srgbClr val="FFFFFF"/>
                </a:solidFill>
              </a:rPr>
              <a:t>sudo</a:t>
            </a:r>
            <a:r>
              <a:rPr lang="en-US" sz="1400" b="1" dirty="0">
                <a:solidFill>
                  <a:srgbClr val="FFFFFF"/>
                </a:solidFill>
              </a:rPr>
              <a:t> kill -9 your-</a:t>
            </a:r>
            <a:r>
              <a:rPr lang="en-US" sz="1400" b="1" dirty="0" err="1">
                <a:solidFill>
                  <a:srgbClr val="FFFFFF"/>
                </a:solidFill>
              </a:rPr>
              <a:t>pid</a:t>
            </a:r>
            <a:r>
              <a:rPr lang="en-US" sz="1400" b="1" dirty="0">
                <a:solidFill>
                  <a:srgbClr val="FFFFFF"/>
                </a:solidFill>
              </a:rPr>
              <a:t>-number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E28370-DE88-C24C-88BB-D7DD4F1B5AD6}"/>
              </a:ext>
            </a:extLst>
          </p:cNvPr>
          <p:cNvSpPr txBox="1"/>
          <p:nvPr/>
        </p:nvSpPr>
        <p:spPr>
          <a:xfrm>
            <a:off x="848544" y="145750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22E23E0-E0ED-3C49-99AA-BF26835C90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51" y="1594375"/>
            <a:ext cx="7605442" cy="3325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F1B3C3-E5D2-5F4D-A816-906BEC0B199A}"/>
              </a:ext>
            </a:extLst>
          </p:cNvPr>
          <p:cNvSpPr txBox="1"/>
          <p:nvPr/>
        </p:nvSpPr>
        <p:spPr>
          <a:xfrm>
            <a:off x="704511" y="2339771"/>
            <a:ext cx="8857001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$ </a:t>
            </a:r>
            <a:r>
              <a:rPr lang="en-US" sz="1400" b="1" dirty="0" err="1">
                <a:solidFill>
                  <a:srgbClr val="FFFFFF"/>
                </a:solidFill>
              </a:rPr>
              <a:t>kubectl</a:t>
            </a:r>
            <a:r>
              <a:rPr lang="en-US" sz="1400" b="1" dirty="0">
                <a:solidFill>
                  <a:srgbClr val="FFFFFF"/>
                </a:solidFill>
              </a:rPr>
              <a:t> cluster-info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68BC1-807D-B44F-B409-80F185C727ED}"/>
              </a:ext>
            </a:extLst>
          </p:cNvPr>
          <p:cNvSpPr txBox="1"/>
          <p:nvPr/>
        </p:nvSpPr>
        <p:spPr>
          <a:xfrm>
            <a:off x="272480" y="1891499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Obtain </a:t>
            </a:r>
            <a:r>
              <a:rPr lang="en-US" dirty="0" err="1"/>
              <a:t>kubernetes</a:t>
            </a:r>
            <a:r>
              <a:rPr lang="en-US" dirty="0"/>
              <a:t> Cluster Information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692FA8-7E93-C245-8359-5FCE2D241661}"/>
              </a:ext>
            </a:extLst>
          </p:cNvPr>
          <p:cNvSpPr txBox="1"/>
          <p:nvPr/>
        </p:nvSpPr>
        <p:spPr>
          <a:xfrm>
            <a:off x="713787" y="261626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D2356-4AAD-D54D-8A16-8386DDD9D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2742252"/>
            <a:ext cx="7857461" cy="5945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D98CD65-BA2D-6B4B-A29A-6B120EAC2DB2}"/>
              </a:ext>
            </a:extLst>
          </p:cNvPr>
          <p:cNvSpPr txBox="1"/>
          <p:nvPr/>
        </p:nvSpPr>
        <p:spPr>
          <a:xfrm>
            <a:off x="272480" y="5363924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Accessing to Kubernetes Dashboard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95C73E-3B4F-0940-800C-3D2CBD98844B}"/>
              </a:ext>
            </a:extLst>
          </p:cNvPr>
          <p:cNvSpPr txBox="1"/>
          <p:nvPr/>
        </p:nvSpPr>
        <p:spPr>
          <a:xfrm>
            <a:off x="704511" y="5786100"/>
            <a:ext cx="8857001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rgbClr val="FFFFFF"/>
                </a:solidFill>
              </a:rPr>
              <a:t>kubectl</a:t>
            </a:r>
            <a:r>
              <a:rPr lang="en-US" sz="1200" b="1" dirty="0">
                <a:solidFill>
                  <a:srgbClr val="FFFFFF"/>
                </a:solidFill>
              </a:rPr>
              <a:t> proxy </a:t>
            </a:r>
          </a:p>
          <a:p>
            <a:r>
              <a:rPr lang="en-US" sz="1200" b="1" dirty="0">
                <a:solidFill>
                  <a:srgbClr val="FFFFFF"/>
                </a:solidFill>
              </a:rPr>
              <a:t>  Starting to serve on 127.0.0.1:8001</a:t>
            </a:r>
          </a:p>
          <a:p>
            <a:r>
              <a:rPr lang="en-US" sz="1200" b="1" dirty="0">
                <a:solidFill>
                  <a:srgbClr val="FFFFFF"/>
                </a:solidFill>
              </a:rPr>
              <a:t>$ http://localhost:8001/</a:t>
            </a:r>
            <a:r>
              <a:rPr lang="en-US" sz="1200" b="1" dirty="0" err="1">
                <a:solidFill>
                  <a:srgbClr val="FFFFFF"/>
                </a:solidFill>
              </a:rPr>
              <a:t>api</a:t>
            </a:r>
            <a:r>
              <a:rPr lang="en-US" sz="1200" b="1" dirty="0">
                <a:solidFill>
                  <a:srgbClr val="FFFFFF"/>
                </a:solidFill>
              </a:rPr>
              <a:t>/v1/namespaces/</a:t>
            </a:r>
            <a:r>
              <a:rPr lang="en-US" sz="1200" b="1" dirty="0" err="1">
                <a:solidFill>
                  <a:srgbClr val="FFFFFF"/>
                </a:solidFill>
              </a:rPr>
              <a:t>kube</a:t>
            </a:r>
            <a:r>
              <a:rPr lang="en-US" sz="1200" b="1" dirty="0">
                <a:solidFill>
                  <a:srgbClr val="FFFFFF"/>
                </a:solidFill>
              </a:rPr>
              <a:t>-system/services/</a:t>
            </a:r>
            <a:r>
              <a:rPr lang="en-US" sz="1200" b="1" dirty="0" err="1">
                <a:solidFill>
                  <a:srgbClr val="FFFFFF"/>
                </a:solidFill>
              </a:rPr>
              <a:t>https:kubernetes-dashboard</a:t>
            </a:r>
            <a:r>
              <a:rPr lang="en-US" sz="1200" b="1" dirty="0">
                <a:solidFill>
                  <a:srgbClr val="FFFFFF"/>
                </a:solidFill>
              </a:rPr>
              <a:t>:/proxy/#!/login</a:t>
            </a:r>
          </a:p>
        </p:txBody>
      </p:sp>
    </p:spTree>
    <p:extLst>
      <p:ext uri="{BB962C8B-B14F-4D97-AF65-F5344CB8AC3E}">
        <p14:creationId xmlns:p14="http://schemas.microsoft.com/office/powerpoint/2010/main" val="663582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4. Deploying KUBO on GCP (8/8)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en-US" altLang="ko-KR" b="0" dirty="0"/>
              <a:t>Accessing Kubernetes (3/3)</a:t>
            </a:r>
            <a:endParaRPr kumimoji="1"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F454CB-3CB8-0147-B207-CDA75985EEB7}"/>
              </a:ext>
            </a:extLst>
          </p:cNvPr>
          <p:cNvSpPr txBox="1"/>
          <p:nvPr/>
        </p:nvSpPr>
        <p:spPr>
          <a:xfrm>
            <a:off x="704511" y="1212976"/>
            <a:ext cx="8857001" cy="27699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</a:rPr>
              <a:t>Select token option and paste above </a:t>
            </a:r>
            <a:r>
              <a:rPr lang="en-US" sz="1200" b="1" dirty="0" err="1">
                <a:solidFill>
                  <a:srgbClr val="FFFFFF"/>
                </a:solidFill>
              </a:rPr>
              <a:t>kubernetes_pwd.crt</a:t>
            </a:r>
            <a:r>
              <a:rPr lang="en-US" sz="1200" b="1" dirty="0">
                <a:solidFill>
                  <a:srgbClr val="FFFFFF"/>
                </a:solidFill>
              </a:rPr>
              <a:t> password to login into your </a:t>
            </a:r>
            <a:r>
              <a:rPr lang="en-US" sz="1200" b="1" dirty="0" err="1">
                <a:solidFill>
                  <a:srgbClr val="FFFFFF"/>
                </a:solidFill>
              </a:rPr>
              <a:t>kubernets</a:t>
            </a:r>
            <a:r>
              <a:rPr lang="en-US" sz="1200" b="1" dirty="0">
                <a:solidFill>
                  <a:srgbClr val="FFFFFF"/>
                </a:solidFill>
              </a:rPr>
              <a:t> cluster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47F040-1440-D440-954D-3037FED7A18C}"/>
              </a:ext>
            </a:extLst>
          </p:cNvPr>
          <p:cNvSpPr txBox="1"/>
          <p:nvPr/>
        </p:nvSpPr>
        <p:spPr>
          <a:xfrm>
            <a:off x="272480" y="764704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Accessing Kubernetes Dashboard in your Browser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68BC1-807D-B44F-B409-80F185C727ED}"/>
              </a:ext>
            </a:extLst>
          </p:cNvPr>
          <p:cNvSpPr txBox="1"/>
          <p:nvPr/>
        </p:nvSpPr>
        <p:spPr>
          <a:xfrm>
            <a:off x="272480" y="3703059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Kubernetes Home Dashboard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692FA8-7E93-C245-8359-5FCE2D241661}"/>
              </a:ext>
            </a:extLst>
          </p:cNvPr>
          <p:cNvSpPr txBox="1"/>
          <p:nvPr/>
        </p:nvSpPr>
        <p:spPr>
          <a:xfrm>
            <a:off x="632520" y="400506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14BFEF-9B44-8642-B52D-AA1D266456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2" t="2314" r="24558" b="25575"/>
          <a:stretch/>
        </p:blipFill>
        <p:spPr>
          <a:xfrm>
            <a:off x="3296816" y="1492855"/>
            <a:ext cx="3480774" cy="22708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5CAB656-7F5E-BC4D-855E-C6A69D6E8E2E}"/>
              </a:ext>
            </a:extLst>
          </p:cNvPr>
          <p:cNvSpPr txBox="1"/>
          <p:nvPr/>
        </p:nvSpPr>
        <p:spPr>
          <a:xfrm>
            <a:off x="632520" y="1501429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5321AD-1B1E-6048-87F1-840378CDA9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"/>
          <a:stretch/>
        </p:blipFill>
        <p:spPr>
          <a:xfrm>
            <a:off x="3800872" y="3887725"/>
            <a:ext cx="5400600" cy="253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41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5A3FBEB-29C0-4B40-9FAF-91D87FB0ACC5}"/>
              </a:ext>
            </a:extLst>
          </p:cNvPr>
          <p:cNvCxnSpPr>
            <a:cxnSpLocks/>
          </p:cNvCxnSpPr>
          <p:nvPr/>
        </p:nvCxnSpPr>
        <p:spPr>
          <a:xfrm>
            <a:off x="7720998" y="2564904"/>
            <a:ext cx="1328276" cy="103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5. </a:t>
            </a:r>
            <a:r>
              <a:rPr kumimoji="1" lang="en-US" altLang="ko-KR" dirty="0">
                <a:solidFill>
                  <a:srgbClr val="13476D"/>
                </a:solidFill>
              </a:rPr>
              <a:t>KUBO</a:t>
            </a:r>
            <a:r>
              <a:rPr kumimoji="1" lang="en-US" altLang="ko-KR" dirty="0"/>
              <a:t> Deployment Architecture on GCP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en-US" altLang="ko-KR" b="0" dirty="0"/>
              <a:t>Deployment Architecture</a:t>
            </a:r>
            <a:endParaRPr kumimoji="1"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F4CE3-79D6-F445-B9E6-4F65535EF9F0}"/>
              </a:ext>
            </a:extLst>
          </p:cNvPr>
          <p:cNvSpPr/>
          <p:nvPr/>
        </p:nvSpPr>
        <p:spPr>
          <a:xfrm>
            <a:off x="344488" y="980728"/>
            <a:ext cx="1944216" cy="1512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Notebook (Linux)</a:t>
            </a:r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98E49B-FBF8-3849-A5D7-8AF99BDD989C}"/>
              </a:ext>
            </a:extLst>
          </p:cNvPr>
          <p:cNvCxnSpPr>
            <a:cxnSpLocks/>
          </p:cNvCxnSpPr>
          <p:nvPr/>
        </p:nvCxnSpPr>
        <p:spPr>
          <a:xfrm>
            <a:off x="344488" y="2132856"/>
            <a:ext cx="1944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71B2B8-8505-804B-9AF7-A5DFECCE623E}"/>
              </a:ext>
            </a:extLst>
          </p:cNvPr>
          <p:cNvSpPr txBox="1"/>
          <p:nvPr/>
        </p:nvSpPr>
        <p:spPr>
          <a:xfrm>
            <a:off x="310302" y="2201151"/>
            <a:ext cx="2008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Terraform, glcoud &amp; docker CLI’s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65269D-CD3A-4847-B019-330CF3CB890B}"/>
              </a:ext>
            </a:extLst>
          </p:cNvPr>
          <p:cNvSpPr/>
          <p:nvPr/>
        </p:nvSpPr>
        <p:spPr>
          <a:xfrm>
            <a:off x="344488" y="1772816"/>
            <a:ext cx="1944216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Docker Host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7766921-8A96-004A-A23A-5C340AFBA7C6}"/>
              </a:ext>
            </a:extLst>
          </p:cNvPr>
          <p:cNvSpPr/>
          <p:nvPr/>
        </p:nvSpPr>
        <p:spPr>
          <a:xfrm>
            <a:off x="630247" y="1484784"/>
            <a:ext cx="1368152" cy="266713"/>
          </a:xfrm>
          <a:prstGeom prst="round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Terraform CPI</a:t>
            </a:r>
          </a:p>
        </p:txBody>
      </p:sp>
      <p:sp>
        <p:nvSpPr>
          <p:cNvPr id="16" name="타원 8">
            <a:extLst>
              <a:ext uri="{FF2B5EF4-FFF2-40B4-BE49-F238E27FC236}">
                <a16:creationId xmlns:a16="http://schemas.microsoft.com/office/drawing/2014/main" id="{0C1C5BB8-D012-9948-B34E-A31BC70FE9E1}"/>
              </a:ext>
            </a:extLst>
          </p:cNvPr>
          <p:cNvSpPr/>
          <p:nvPr/>
        </p:nvSpPr>
        <p:spPr>
          <a:xfrm>
            <a:off x="205410" y="875836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3038F1-977D-DD41-92A0-B22BAFAA2CF2}"/>
              </a:ext>
            </a:extLst>
          </p:cNvPr>
          <p:cNvSpPr/>
          <p:nvPr/>
        </p:nvSpPr>
        <p:spPr>
          <a:xfrm>
            <a:off x="344488" y="2996952"/>
            <a:ext cx="1944216" cy="17281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200"/>
              <a:t>GCP Console </a:t>
            </a:r>
            <a:r>
              <a:rPr lang="en-US" sz="1200" dirty="0"/>
              <a:t>Services,</a:t>
            </a:r>
          </a:p>
          <a:p>
            <a:pPr algn="ctr"/>
            <a:r>
              <a:rPr lang="en-US" sz="1200" dirty="0"/>
              <a:t> Manual Setting</a:t>
            </a:r>
          </a:p>
          <a:p>
            <a:pPr algn="ctr"/>
            <a:endParaRPr lang="en-US" sz="12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dirty="0"/>
          </a:p>
        </p:txBody>
      </p:sp>
      <p:sp>
        <p:nvSpPr>
          <p:cNvPr id="18" name="타원 8">
            <a:extLst>
              <a:ext uri="{FF2B5EF4-FFF2-40B4-BE49-F238E27FC236}">
                <a16:creationId xmlns:a16="http://schemas.microsoft.com/office/drawing/2014/main" id="{F728EE55-061D-4549-A041-3D6A26040CBD}"/>
              </a:ext>
            </a:extLst>
          </p:cNvPr>
          <p:cNvSpPr/>
          <p:nvPr/>
        </p:nvSpPr>
        <p:spPr>
          <a:xfrm>
            <a:off x="209955" y="2892062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B728773-2AC3-DD44-A8BE-7D7FF1A86297}"/>
              </a:ext>
            </a:extLst>
          </p:cNvPr>
          <p:cNvSpPr/>
          <p:nvPr/>
        </p:nvSpPr>
        <p:spPr>
          <a:xfrm>
            <a:off x="632520" y="3483844"/>
            <a:ext cx="1368152" cy="191726"/>
          </a:xfrm>
          <a:prstGeom prst="round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Create Project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52BE99A-5F14-4149-8AC2-B9D10B173246}"/>
              </a:ext>
            </a:extLst>
          </p:cNvPr>
          <p:cNvSpPr/>
          <p:nvPr/>
        </p:nvSpPr>
        <p:spPr>
          <a:xfrm>
            <a:off x="634981" y="3771875"/>
            <a:ext cx="1368152" cy="191726"/>
          </a:xfrm>
          <a:prstGeom prst="round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Enable APIs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C725DC5-71C2-4C4E-AD83-E50C970DC19E}"/>
              </a:ext>
            </a:extLst>
          </p:cNvPr>
          <p:cNvSpPr/>
          <p:nvPr/>
        </p:nvSpPr>
        <p:spPr>
          <a:xfrm>
            <a:off x="632520" y="4068491"/>
            <a:ext cx="1368152" cy="191726"/>
          </a:xfrm>
          <a:prstGeom prst="round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Create VPC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B96D7FB-FBE7-1F4D-AD41-D7015EB4E773}"/>
              </a:ext>
            </a:extLst>
          </p:cNvPr>
          <p:cNvSpPr/>
          <p:nvPr/>
        </p:nvSpPr>
        <p:spPr>
          <a:xfrm>
            <a:off x="632520" y="4347938"/>
            <a:ext cx="1368152" cy="305200"/>
          </a:xfrm>
          <a:prstGeom prst="round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Create Service</a:t>
            </a:r>
          </a:p>
          <a:p>
            <a:pPr algn="ctr"/>
            <a:r>
              <a:rPr lang="en-US" sz="1050" b="1" dirty="0"/>
              <a:t> Accounts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1A5810-52E6-FD45-8458-96B0B8CC4D93}"/>
              </a:ext>
            </a:extLst>
          </p:cNvPr>
          <p:cNvSpPr/>
          <p:nvPr/>
        </p:nvSpPr>
        <p:spPr>
          <a:xfrm>
            <a:off x="3938813" y="980726"/>
            <a:ext cx="1944216" cy="31683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200" dirty="0"/>
              <a:t>GCP Console Services,</a:t>
            </a:r>
          </a:p>
          <a:p>
            <a:pPr algn="ctr"/>
            <a:r>
              <a:rPr lang="en-US" sz="1200" dirty="0"/>
              <a:t> Terraform CPI Setting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9" name="타원 8">
            <a:extLst>
              <a:ext uri="{FF2B5EF4-FFF2-40B4-BE49-F238E27FC236}">
                <a16:creationId xmlns:a16="http://schemas.microsoft.com/office/drawing/2014/main" id="{81F36D0B-C0D5-CF43-8CC3-812ED82A45A0}"/>
              </a:ext>
            </a:extLst>
          </p:cNvPr>
          <p:cNvSpPr/>
          <p:nvPr/>
        </p:nvSpPr>
        <p:spPr>
          <a:xfrm>
            <a:off x="3804280" y="875837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649F5B8-C30B-A945-9920-538F13A76B6D}"/>
              </a:ext>
            </a:extLst>
          </p:cNvPr>
          <p:cNvSpPr/>
          <p:nvPr/>
        </p:nvSpPr>
        <p:spPr>
          <a:xfrm>
            <a:off x="4226845" y="1467619"/>
            <a:ext cx="1368152" cy="191726"/>
          </a:xfrm>
          <a:prstGeom prst="round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Create Subnet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A773066-A46F-F143-9030-D8EFDD665E19}"/>
              </a:ext>
            </a:extLst>
          </p:cNvPr>
          <p:cNvSpPr/>
          <p:nvPr/>
        </p:nvSpPr>
        <p:spPr>
          <a:xfrm>
            <a:off x="4229306" y="1755649"/>
            <a:ext cx="1368152" cy="263733"/>
          </a:xfrm>
          <a:prstGeom prst="round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Create Firewall</a:t>
            </a:r>
          </a:p>
          <a:p>
            <a:pPr algn="ctr"/>
            <a:r>
              <a:rPr lang="en-US" sz="1050" b="1" dirty="0"/>
              <a:t> Rules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F1DDCA6-78D8-234D-B512-D45725FEB6F1}"/>
              </a:ext>
            </a:extLst>
          </p:cNvPr>
          <p:cNvSpPr/>
          <p:nvPr/>
        </p:nvSpPr>
        <p:spPr>
          <a:xfrm>
            <a:off x="4226845" y="2127837"/>
            <a:ext cx="1368152" cy="191726"/>
          </a:xfrm>
          <a:prstGeom prst="round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Create Routes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CC97B8BF-8EDE-0D41-B8A8-DE1A3B331354}"/>
              </a:ext>
            </a:extLst>
          </p:cNvPr>
          <p:cNvSpPr/>
          <p:nvPr/>
        </p:nvSpPr>
        <p:spPr>
          <a:xfrm>
            <a:off x="4226845" y="2453308"/>
            <a:ext cx="1368152" cy="305200"/>
          </a:xfrm>
          <a:prstGeom prst="round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Create External</a:t>
            </a:r>
          </a:p>
          <a:p>
            <a:pPr algn="ctr"/>
            <a:r>
              <a:rPr lang="en-US" sz="1050" b="1" dirty="0"/>
              <a:t>IPs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F55283E-AEE8-2542-BF26-F929E7E21192}"/>
              </a:ext>
            </a:extLst>
          </p:cNvPr>
          <p:cNvSpPr/>
          <p:nvPr/>
        </p:nvSpPr>
        <p:spPr>
          <a:xfrm>
            <a:off x="4226845" y="2863398"/>
            <a:ext cx="1368152" cy="305200"/>
          </a:xfrm>
          <a:prstGeom prst="round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Create </a:t>
            </a:r>
          </a:p>
          <a:p>
            <a:pPr algn="ctr"/>
            <a:r>
              <a:rPr lang="en-US" sz="1050" b="1" dirty="0"/>
              <a:t>Load Balancer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517A0F6-DEA8-B84C-873B-0AEC08BA2A55}"/>
              </a:ext>
            </a:extLst>
          </p:cNvPr>
          <p:cNvSpPr/>
          <p:nvPr/>
        </p:nvSpPr>
        <p:spPr>
          <a:xfrm>
            <a:off x="4221355" y="3274507"/>
            <a:ext cx="1368152" cy="305200"/>
          </a:xfrm>
          <a:prstGeom prst="round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Create </a:t>
            </a:r>
          </a:p>
          <a:p>
            <a:pPr algn="ctr"/>
            <a:r>
              <a:rPr lang="en-US" sz="1050" b="1" dirty="0"/>
              <a:t>Inception VM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09810AF-4792-544C-A5EB-A1522EE198A4}"/>
              </a:ext>
            </a:extLst>
          </p:cNvPr>
          <p:cNvSpPr/>
          <p:nvPr/>
        </p:nvSpPr>
        <p:spPr>
          <a:xfrm>
            <a:off x="4229306" y="3711793"/>
            <a:ext cx="1368152" cy="305200"/>
          </a:xfrm>
          <a:prstGeom prst="round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Create </a:t>
            </a:r>
          </a:p>
          <a:p>
            <a:pPr algn="ctr"/>
            <a:r>
              <a:rPr lang="en-US" sz="1050" b="1" dirty="0"/>
              <a:t>NAT Gateway VM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C549907-6E3C-2C4E-85BC-87DA987AB915}"/>
              </a:ext>
            </a:extLst>
          </p:cNvPr>
          <p:cNvCxnSpPr>
            <a:stCxn id="9" idx="3"/>
            <a:endCxn id="27" idx="1"/>
          </p:cNvCxnSpPr>
          <p:nvPr/>
        </p:nvCxnSpPr>
        <p:spPr>
          <a:xfrm>
            <a:off x="1998399" y="1618141"/>
            <a:ext cx="1940414" cy="94676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4BAC348-914B-2F43-AFEB-CB0788367A7A}"/>
              </a:ext>
            </a:extLst>
          </p:cNvPr>
          <p:cNvSpPr/>
          <p:nvPr/>
        </p:nvSpPr>
        <p:spPr>
          <a:xfrm>
            <a:off x="6753200" y="2700674"/>
            <a:ext cx="3096344" cy="296278"/>
          </a:xfrm>
          <a:prstGeom prst="round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Private Subnet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475363F4-CEC0-124B-83C7-F34D5B588A70}"/>
              </a:ext>
            </a:extLst>
          </p:cNvPr>
          <p:cNvCxnSpPr>
            <a:cxnSpLocks/>
            <a:stCxn id="30" idx="3"/>
            <a:endCxn id="38" idx="1"/>
          </p:cNvCxnSpPr>
          <p:nvPr/>
        </p:nvCxnSpPr>
        <p:spPr>
          <a:xfrm>
            <a:off x="5594997" y="1563482"/>
            <a:ext cx="1158203" cy="1285331"/>
          </a:xfrm>
          <a:prstGeom prst="bentConnector3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6119914-1ED3-5A43-BE6B-10F446A5EB0C}"/>
              </a:ext>
            </a:extLst>
          </p:cNvPr>
          <p:cNvCxnSpPr>
            <a:cxnSpLocks/>
            <a:stCxn id="37" idx="3"/>
            <a:endCxn id="38" idx="2"/>
          </p:cNvCxnSpPr>
          <p:nvPr/>
        </p:nvCxnSpPr>
        <p:spPr>
          <a:xfrm flipV="1">
            <a:off x="5597458" y="2996952"/>
            <a:ext cx="2703914" cy="867441"/>
          </a:xfrm>
          <a:prstGeom prst="bentConnector2">
            <a:avLst/>
          </a:prstGeom>
          <a:ln w="38100">
            <a:solidFill>
              <a:srgbClr val="0E6D4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7038423-3E04-794D-92EC-52D102D5C1B8}"/>
              </a:ext>
            </a:extLst>
          </p:cNvPr>
          <p:cNvSpPr txBox="1"/>
          <p:nvPr/>
        </p:nvSpPr>
        <p:spPr>
          <a:xfrm>
            <a:off x="6327907" y="3476711"/>
            <a:ext cx="200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Public Internet Access Using </a:t>
            </a:r>
          </a:p>
          <a:p>
            <a:pPr algn="ctr"/>
            <a:r>
              <a:rPr lang="en-US" sz="1000" b="1" dirty="0"/>
              <a:t>Nat &amp; Internet Gateway DNS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40843AB2-0D5F-DD43-BE9C-07528814B138}"/>
              </a:ext>
            </a:extLst>
          </p:cNvPr>
          <p:cNvSpPr/>
          <p:nvPr/>
        </p:nvSpPr>
        <p:spPr>
          <a:xfrm>
            <a:off x="6818121" y="1563482"/>
            <a:ext cx="871183" cy="1115459"/>
          </a:xfrm>
          <a:prstGeom prst="roundRect">
            <a:avLst>
              <a:gd name="adj" fmla="val 11641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Micro </a:t>
            </a:r>
          </a:p>
          <a:p>
            <a:pPr algn="ctr"/>
            <a:r>
              <a:rPr lang="en-US" sz="1100" b="1" dirty="0"/>
              <a:t>Bosh VM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B7CBB60-08B5-0A40-A3BF-A7A5BD1E4865}"/>
              </a:ext>
            </a:extLst>
          </p:cNvPr>
          <p:cNvSpPr/>
          <p:nvPr/>
        </p:nvSpPr>
        <p:spPr>
          <a:xfrm>
            <a:off x="8059908" y="2099802"/>
            <a:ext cx="656254" cy="582580"/>
          </a:xfrm>
          <a:prstGeom prst="roundRect">
            <a:avLst>
              <a:gd name="adj" fmla="val 11641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Master  Node VM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DDC2902-8882-BB46-A1F3-0756E3F7FE7F}"/>
              </a:ext>
            </a:extLst>
          </p:cNvPr>
          <p:cNvSpPr/>
          <p:nvPr/>
        </p:nvSpPr>
        <p:spPr>
          <a:xfrm>
            <a:off x="9049274" y="2091522"/>
            <a:ext cx="656254" cy="582580"/>
          </a:xfrm>
          <a:prstGeom prst="roundRect">
            <a:avLst>
              <a:gd name="adj" fmla="val 11641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Worker Node  VMs</a:t>
            </a:r>
          </a:p>
        </p:txBody>
      </p:sp>
      <p:sp>
        <p:nvSpPr>
          <p:cNvPr id="64" name="타원 8">
            <a:extLst>
              <a:ext uri="{FF2B5EF4-FFF2-40B4-BE49-F238E27FC236}">
                <a16:creationId xmlns:a16="http://schemas.microsoft.com/office/drawing/2014/main" id="{E7EC4E71-1465-2945-9C0C-4FA9394FE5A1}"/>
              </a:ext>
            </a:extLst>
          </p:cNvPr>
          <p:cNvSpPr/>
          <p:nvPr/>
        </p:nvSpPr>
        <p:spPr>
          <a:xfrm>
            <a:off x="6680769" y="1618140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타원 8">
            <a:extLst>
              <a:ext uri="{FF2B5EF4-FFF2-40B4-BE49-F238E27FC236}">
                <a16:creationId xmlns:a16="http://schemas.microsoft.com/office/drawing/2014/main" id="{D8D2BA54-DDA1-614B-9DD2-4E76CA94F0DC}"/>
              </a:ext>
            </a:extLst>
          </p:cNvPr>
          <p:cNvSpPr/>
          <p:nvPr/>
        </p:nvSpPr>
        <p:spPr>
          <a:xfrm>
            <a:off x="7900343" y="2032133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2424206-D9BC-6449-AA7D-1AED3D1D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312" y="964052"/>
            <a:ext cx="1256268" cy="396716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6AD6F68-835E-9A49-B801-17E4DD8A5FAC}"/>
              </a:ext>
            </a:extLst>
          </p:cNvPr>
          <p:cNvCxnSpPr>
            <a:stCxn id="68" idx="2"/>
            <a:endCxn id="51" idx="0"/>
          </p:cNvCxnSpPr>
          <p:nvPr/>
        </p:nvCxnSpPr>
        <p:spPr>
          <a:xfrm flipH="1">
            <a:off x="8388035" y="1360768"/>
            <a:ext cx="1411" cy="739034"/>
          </a:xfrm>
          <a:prstGeom prst="straightConnector1">
            <a:avLst/>
          </a:prstGeom>
          <a:ln w="28575">
            <a:solidFill>
              <a:srgbClr val="0E6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8">
            <a:extLst>
              <a:ext uri="{FF2B5EF4-FFF2-40B4-BE49-F238E27FC236}">
                <a16:creationId xmlns:a16="http://schemas.microsoft.com/office/drawing/2014/main" id="{587301D7-B022-4040-B1BF-C8B336A7ACDC}"/>
              </a:ext>
            </a:extLst>
          </p:cNvPr>
          <p:cNvSpPr/>
          <p:nvPr/>
        </p:nvSpPr>
        <p:spPr>
          <a:xfrm>
            <a:off x="8231059" y="836712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타원 8">
            <a:extLst>
              <a:ext uri="{FF2B5EF4-FFF2-40B4-BE49-F238E27FC236}">
                <a16:creationId xmlns:a16="http://schemas.microsoft.com/office/drawing/2014/main" id="{530C1F5F-B0DB-D64E-B4BE-147B8A8F89FA}"/>
              </a:ext>
            </a:extLst>
          </p:cNvPr>
          <p:cNvSpPr/>
          <p:nvPr/>
        </p:nvSpPr>
        <p:spPr>
          <a:xfrm>
            <a:off x="8911277" y="2054515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322C7BBD-CD3B-A143-AB62-BB718D9E0434}"/>
              </a:ext>
            </a:extLst>
          </p:cNvPr>
          <p:cNvCxnSpPr>
            <a:stCxn id="52" idx="0"/>
            <a:endCxn id="68" idx="3"/>
          </p:cNvCxnSpPr>
          <p:nvPr/>
        </p:nvCxnSpPr>
        <p:spPr>
          <a:xfrm rot="16200000" flipV="1">
            <a:off x="8732935" y="1447055"/>
            <a:ext cx="929112" cy="359821"/>
          </a:xfrm>
          <a:prstGeom prst="bentConnector2">
            <a:avLst/>
          </a:prstGeom>
          <a:ln w="28575">
            <a:solidFill>
              <a:srgbClr val="0E6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EFF32FB-2100-6244-9755-6B21CE1F5A13}"/>
              </a:ext>
            </a:extLst>
          </p:cNvPr>
          <p:cNvCxnSpPr>
            <a:cxnSpLocks/>
          </p:cNvCxnSpPr>
          <p:nvPr/>
        </p:nvCxnSpPr>
        <p:spPr>
          <a:xfrm>
            <a:off x="7720998" y="2277920"/>
            <a:ext cx="33891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CCD48B26-6257-1247-81D4-ABFEBC57E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544" y="877609"/>
            <a:ext cx="560532" cy="560532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57C6D32-B8EB-2544-AA19-26620D9BB0EC}"/>
              </a:ext>
            </a:extLst>
          </p:cNvPr>
          <p:cNvCxnSpPr>
            <a:stCxn id="91" idx="3"/>
            <a:endCxn id="68" idx="1"/>
          </p:cNvCxnSpPr>
          <p:nvPr/>
        </p:nvCxnSpPr>
        <p:spPr>
          <a:xfrm>
            <a:off x="7131076" y="1157875"/>
            <a:ext cx="630236" cy="4535"/>
          </a:xfrm>
          <a:prstGeom prst="straightConnector1">
            <a:avLst/>
          </a:prstGeom>
          <a:ln w="28575">
            <a:solidFill>
              <a:srgbClr val="0E6D4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8">
            <a:extLst>
              <a:ext uri="{FF2B5EF4-FFF2-40B4-BE49-F238E27FC236}">
                <a16:creationId xmlns:a16="http://schemas.microsoft.com/office/drawing/2014/main" id="{02BCEB54-2E0A-B64E-A647-0CBA7B2F7222}"/>
              </a:ext>
            </a:extLst>
          </p:cNvPr>
          <p:cNvSpPr/>
          <p:nvPr/>
        </p:nvSpPr>
        <p:spPr>
          <a:xfrm>
            <a:off x="6465652" y="870073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8B3DCDB4-0A41-B94B-92B0-13B74BDC8321}"/>
              </a:ext>
            </a:extLst>
          </p:cNvPr>
          <p:cNvCxnSpPr>
            <a:stCxn id="36" idx="3"/>
            <a:endCxn id="50" idx="1"/>
          </p:cNvCxnSpPr>
          <p:nvPr/>
        </p:nvCxnSpPr>
        <p:spPr>
          <a:xfrm flipV="1">
            <a:off x="5589507" y="2121212"/>
            <a:ext cx="1228614" cy="1305895"/>
          </a:xfrm>
          <a:prstGeom prst="bentConnector3">
            <a:avLst>
              <a:gd name="adj1" fmla="val 60355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8">
            <a:extLst>
              <a:ext uri="{FF2B5EF4-FFF2-40B4-BE49-F238E27FC236}">
                <a16:creationId xmlns:a16="http://schemas.microsoft.com/office/drawing/2014/main" id="{57FDCE8E-15A2-794B-926A-09A0FE86E6B7}"/>
              </a:ext>
            </a:extLst>
          </p:cNvPr>
          <p:cNvSpPr/>
          <p:nvPr/>
        </p:nvSpPr>
        <p:spPr>
          <a:xfrm>
            <a:off x="6189248" y="3292950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54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776536" y="2492896"/>
            <a:ext cx="7645000" cy="1053801"/>
          </a:xfrm>
        </p:spPr>
        <p:txBody>
          <a:bodyPr anchor="ctr">
            <a:normAutofit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sz="3200" dirty="0"/>
              <a:t>				</a:t>
            </a:r>
            <a:r>
              <a:rPr kumimoji="1" lang="en-US" altLang="ko-KR" sz="3600" dirty="0"/>
              <a:t>THANK YOU</a:t>
            </a:r>
            <a:endParaRPr kumimoji="1"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443481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1. GCP Infrastructure Setting (1/11)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en-US" altLang="ko-KR" b="0" dirty="0"/>
              <a:t>Install Pre-Requirements (1/4)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6536" y="1942596"/>
            <a:ext cx="8712968" cy="116955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 </a:t>
            </a:r>
            <a:r>
              <a:rPr lang="en-US" sz="1400" dirty="0"/>
              <a:t>export CLOUD_SDK_REPO="cloud-</a:t>
            </a:r>
            <a:r>
              <a:rPr lang="en-US" sz="1400" dirty="0" err="1"/>
              <a:t>sdk</a:t>
            </a:r>
            <a:r>
              <a:rPr lang="en-US" sz="1400" dirty="0"/>
              <a:t>-$(</a:t>
            </a:r>
            <a:r>
              <a:rPr lang="en-US" sz="1400" dirty="0" err="1"/>
              <a:t>lsb_release</a:t>
            </a:r>
            <a:r>
              <a:rPr lang="en-US" sz="1400" dirty="0"/>
              <a:t> -c -s)”</a:t>
            </a:r>
          </a:p>
          <a:p>
            <a:r>
              <a:rPr lang="en-US" sz="1400" dirty="0"/>
              <a:t># echo "deb http://</a:t>
            </a:r>
            <a:r>
              <a:rPr lang="en-US" sz="1400" dirty="0" err="1"/>
              <a:t>packages.cloud.google.com</a:t>
            </a:r>
            <a:r>
              <a:rPr lang="en-US" sz="1400" dirty="0"/>
              <a:t>/apt $CLOUD_SDK_REPO main" | </a:t>
            </a:r>
            <a:r>
              <a:rPr lang="en-US" sz="1400" dirty="0" err="1"/>
              <a:t>sudo</a:t>
            </a:r>
            <a:r>
              <a:rPr lang="en-US" sz="1400" dirty="0"/>
              <a:t> tee -a /</a:t>
            </a:r>
            <a:r>
              <a:rPr lang="en-US" sz="1400" dirty="0" err="1"/>
              <a:t>etc</a:t>
            </a:r>
            <a:r>
              <a:rPr lang="en-US" sz="1400" dirty="0"/>
              <a:t>/apt/</a:t>
            </a:r>
            <a:r>
              <a:rPr lang="en-US" sz="1400" dirty="0" err="1"/>
              <a:t>sources.list.d</a:t>
            </a:r>
            <a:r>
              <a:rPr lang="en-US" sz="1400" dirty="0"/>
              <a:t>/google-cloud-</a:t>
            </a:r>
            <a:r>
              <a:rPr lang="en-US" sz="1400" dirty="0" err="1"/>
              <a:t>sdk.list</a:t>
            </a:r>
            <a:endParaRPr lang="en-US" sz="1400" dirty="0"/>
          </a:p>
          <a:p>
            <a:r>
              <a:rPr lang="en-US" sz="1400" dirty="0"/>
              <a:t># curl https://</a:t>
            </a:r>
            <a:r>
              <a:rPr lang="en-US" sz="1400" dirty="0" err="1"/>
              <a:t>packages.cloud.google.com</a:t>
            </a:r>
            <a:r>
              <a:rPr lang="en-US" sz="1400" dirty="0"/>
              <a:t>/apt/doc/apt-</a:t>
            </a:r>
            <a:r>
              <a:rPr lang="en-US" sz="1400" dirty="0" err="1"/>
              <a:t>key.gpg</a:t>
            </a:r>
            <a:r>
              <a:rPr lang="en-US" sz="1400" dirty="0"/>
              <a:t> | </a:t>
            </a:r>
            <a:r>
              <a:rPr lang="en-US" sz="1400" dirty="0" err="1"/>
              <a:t>sudo</a:t>
            </a:r>
            <a:r>
              <a:rPr lang="en-US" sz="1400" dirty="0"/>
              <a:t> apt-key add -</a:t>
            </a:r>
            <a:br>
              <a:rPr lang="en-US" sz="1400" dirty="0"/>
            </a:br>
            <a:r>
              <a:rPr lang="en-US" sz="1400" dirty="0"/>
              <a:t># </a:t>
            </a:r>
            <a:r>
              <a:rPr lang="en-US" sz="1400" dirty="0" err="1"/>
              <a:t>sudo</a:t>
            </a:r>
            <a:r>
              <a:rPr lang="en-US" sz="1400" dirty="0"/>
              <a:t> apt-get update &amp;&amp; </a:t>
            </a:r>
            <a:r>
              <a:rPr lang="en-US" sz="1400" dirty="0" err="1"/>
              <a:t>sudo</a:t>
            </a:r>
            <a:r>
              <a:rPr lang="en-US" sz="1400" dirty="0"/>
              <a:t> apt-get install google-cloud-</a:t>
            </a:r>
            <a:r>
              <a:rPr lang="en-US" sz="1400" dirty="0" err="1"/>
              <a:t>sdk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496" y="1576314"/>
            <a:ext cx="8784976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Install </a:t>
            </a:r>
            <a:r>
              <a:rPr lang="en-US" dirty="0" err="1"/>
              <a:t>gcloud</a:t>
            </a:r>
            <a:r>
              <a:rPr lang="en-US" dirty="0"/>
              <a:t> cli on Ubuntu. 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6536" y="3781489"/>
            <a:ext cx="8712968" cy="61555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Email: </a:t>
            </a:r>
            <a:r>
              <a:rPr lang="en-US" dirty="0" err="1">
                <a:solidFill>
                  <a:schemeClr val="bg1"/>
                </a:solidFill>
              </a:rPr>
              <a:t>abhisr.kubo@gmail.com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Password: Please Check your email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6496" y="3286725"/>
            <a:ext cx="8784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Gcloud</a:t>
            </a:r>
            <a:r>
              <a:rPr lang="en-US" dirty="0"/>
              <a:t> Login Credentials.  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9556EB-472B-C04E-8628-2A428C3CB9C5}"/>
              </a:ext>
            </a:extLst>
          </p:cNvPr>
          <p:cNvSpPr txBox="1"/>
          <p:nvPr/>
        </p:nvSpPr>
        <p:spPr>
          <a:xfrm>
            <a:off x="956556" y="1044943"/>
            <a:ext cx="7704856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Note: Install and Configure below dependencies in your </a:t>
            </a:r>
            <a:r>
              <a:rPr lang="en-US" b="1" dirty="0">
                <a:solidFill>
                  <a:srgbClr val="13476D"/>
                </a:solidFill>
              </a:rPr>
              <a:t>Notebook</a:t>
            </a:r>
            <a:r>
              <a:rPr lang="en-US" b="1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D34F6-4A9C-B84D-8AFE-EC6455F57D57}"/>
              </a:ext>
            </a:extLst>
          </p:cNvPr>
          <p:cNvSpPr txBox="1"/>
          <p:nvPr/>
        </p:nvSpPr>
        <p:spPr>
          <a:xfrm>
            <a:off x="776536" y="5013176"/>
            <a:ext cx="8712968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$ </a:t>
            </a:r>
            <a:r>
              <a:rPr lang="en-US" dirty="0" err="1">
                <a:solidFill>
                  <a:schemeClr val="bg1"/>
                </a:solidFill>
              </a:rPr>
              <a:t>gcloud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14757F-C9F1-0641-897D-A538D74A9E00}"/>
              </a:ext>
            </a:extLst>
          </p:cNvPr>
          <p:cNvSpPr txBox="1"/>
          <p:nvPr/>
        </p:nvSpPr>
        <p:spPr>
          <a:xfrm>
            <a:off x="416496" y="4571836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Target your </a:t>
            </a:r>
            <a:r>
              <a:rPr lang="en-US" dirty="0" err="1"/>
              <a:t>Gcloud</a:t>
            </a:r>
            <a:r>
              <a:rPr lang="en-US" dirty="0"/>
              <a:t> Account.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83AF83-143D-7545-8975-8E628156731C}"/>
              </a:ext>
            </a:extLst>
          </p:cNvPr>
          <p:cNvSpPr txBox="1"/>
          <p:nvPr/>
        </p:nvSpPr>
        <p:spPr>
          <a:xfrm>
            <a:off x="1244588" y="6133946"/>
            <a:ext cx="8244916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Note: Select kubernetes-207123 project as shown in below output.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9C6F98-FFD2-A142-9918-95FFFC245F11}"/>
              </a:ext>
            </a:extLst>
          </p:cNvPr>
          <p:cNvSpPr txBox="1"/>
          <p:nvPr/>
        </p:nvSpPr>
        <p:spPr>
          <a:xfrm>
            <a:off x="1239273" y="5612558"/>
            <a:ext cx="8244916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Note: In Below Output </a:t>
            </a:r>
            <a:r>
              <a:rPr lang="en-US" sz="1600" b="1" dirty="0" err="1">
                <a:solidFill>
                  <a:srgbClr val="FF0000"/>
                </a:solidFill>
              </a:rPr>
              <a:t>Verfication</a:t>
            </a:r>
            <a:r>
              <a:rPr lang="en-US" sz="1600" b="1" dirty="0">
                <a:solidFill>
                  <a:srgbClr val="FF0000"/>
                </a:solidFill>
              </a:rPr>
              <a:t> code will change at the time of your login. </a:t>
            </a:r>
          </a:p>
        </p:txBody>
      </p:sp>
    </p:spTree>
    <p:extLst>
      <p:ext uri="{BB962C8B-B14F-4D97-AF65-F5344CB8AC3E}">
        <p14:creationId xmlns:p14="http://schemas.microsoft.com/office/powerpoint/2010/main" val="220423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1. GCP Infrastructure Setting (2/11)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en-US" altLang="ko-KR" b="0" dirty="0"/>
              <a:t>Install Pre-Requirements (2/4)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1B9A22-0576-EC44-A49E-E3B880C03196}"/>
              </a:ext>
            </a:extLst>
          </p:cNvPr>
          <p:cNvSpPr txBox="1"/>
          <p:nvPr/>
        </p:nvSpPr>
        <p:spPr>
          <a:xfrm>
            <a:off x="344488" y="90872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ED823-8E69-E54F-A839-37D756A07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74" y="1400284"/>
            <a:ext cx="9402375" cy="24935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9A5C79-7641-7D47-BAC1-B71839F6EA3B}"/>
              </a:ext>
            </a:extLst>
          </p:cNvPr>
          <p:cNvSpPr txBox="1"/>
          <p:nvPr/>
        </p:nvSpPr>
        <p:spPr>
          <a:xfrm>
            <a:off x="110347" y="4025146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Select the Region.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72826D-2A25-A540-B2AC-E623BF61B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08" y="4489957"/>
            <a:ext cx="3400771" cy="660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865803-1AAC-7144-B227-46D091E77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9" y="5150357"/>
            <a:ext cx="3380820" cy="342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417321-79CC-F14D-B2F5-07EA5E6A3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4047421"/>
            <a:ext cx="5647449" cy="23418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2372F2-9B83-8A41-A2DA-87BE81213580}"/>
              </a:ext>
            </a:extLst>
          </p:cNvPr>
          <p:cNvSpPr txBox="1"/>
          <p:nvPr/>
        </p:nvSpPr>
        <p:spPr>
          <a:xfrm>
            <a:off x="492060" y="5646892"/>
            <a:ext cx="3380820" cy="55399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</a:rPr>
              <a:t>Note: Select [34] asia-northeast1-a</a:t>
            </a:r>
          </a:p>
          <a:p>
            <a:pPr algn="ctr"/>
            <a:r>
              <a:rPr lang="en-US" sz="1500" b="1" dirty="0">
                <a:solidFill>
                  <a:srgbClr val="FF0000"/>
                </a:solidFill>
              </a:rPr>
              <a:t> as a default zone. </a:t>
            </a:r>
          </a:p>
        </p:txBody>
      </p:sp>
    </p:spTree>
    <p:extLst>
      <p:ext uri="{BB962C8B-B14F-4D97-AF65-F5344CB8AC3E}">
        <p14:creationId xmlns:p14="http://schemas.microsoft.com/office/powerpoint/2010/main" val="92602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1. GCP Infrastructure Setting (3/11)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en-US" altLang="ko-KR" b="0" dirty="0"/>
              <a:t>Install Pre-Requirements (3/4)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6536" y="1556792"/>
            <a:ext cx="8712968" cy="107721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$ </a:t>
            </a:r>
            <a:r>
              <a:rPr lang="en-US" sz="1500" b="1" dirty="0" err="1">
                <a:solidFill>
                  <a:schemeClr val="bg1"/>
                </a:solidFill>
              </a:rPr>
              <a:t>wget</a:t>
            </a:r>
            <a:r>
              <a:rPr lang="en-US" sz="1500" b="1" dirty="0">
                <a:solidFill>
                  <a:schemeClr val="bg1"/>
                </a:solidFill>
              </a:rPr>
              <a:t> https://</a:t>
            </a:r>
            <a:r>
              <a:rPr lang="en-US" sz="1500" b="1" dirty="0" err="1">
                <a:solidFill>
                  <a:schemeClr val="bg1"/>
                </a:solidFill>
              </a:rPr>
              <a:t>releases.hashicorp.com</a:t>
            </a:r>
            <a:r>
              <a:rPr lang="en-US" sz="1500" b="1" dirty="0">
                <a:solidFill>
                  <a:schemeClr val="bg1"/>
                </a:solidFill>
              </a:rPr>
              <a:t>/terraform/0.11.7/terraform_0.11.7_linux_amd64.zip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$ unzip terraform_0.11.7_linux_amd64.zip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$ </a:t>
            </a:r>
            <a:r>
              <a:rPr lang="en-US" sz="1600" b="1" dirty="0" err="1"/>
              <a:t>chmod</a:t>
            </a:r>
            <a:r>
              <a:rPr lang="en-US" sz="1600" b="1" dirty="0"/>
              <a:t> +x terraform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$ </a:t>
            </a:r>
            <a:r>
              <a:rPr lang="en-US" sz="1600" b="1" dirty="0" err="1">
                <a:solidFill>
                  <a:schemeClr val="bg1"/>
                </a:solidFill>
              </a:rPr>
              <a:t>sudo</a:t>
            </a:r>
            <a:r>
              <a:rPr lang="en-US" sz="1600" b="1" dirty="0">
                <a:solidFill>
                  <a:schemeClr val="bg1"/>
                </a:solidFill>
              </a:rPr>
              <a:t> mv terraform /</a:t>
            </a:r>
            <a:r>
              <a:rPr lang="en-US" sz="1600" b="1" dirty="0" err="1">
                <a:solidFill>
                  <a:schemeClr val="bg1"/>
                </a:solidFill>
              </a:rPr>
              <a:t>usr</a:t>
            </a:r>
            <a:r>
              <a:rPr lang="en-US" sz="1600" b="1" dirty="0">
                <a:solidFill>
                  <a:schemeClr val="bg1"/>
                </a:solidFill>
              </a:rPr>
              <a:t>/local/bin/terraform</a:t>
            </a:r>
            <a:endParaRPr 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16496" y="980728"/>
            <a:ext cx="8784976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Install Terraform CLI.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6536" y="3074503"/>
            <a:ext cx="8712968" cy="81560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 $ cd ~/workspace &amp;&amp; </a:t>
            </a:r>
            <a:r>
              <a:rPr lang="en-US" sz="1600" b="1" dirty="0" err="1">
                <a:solidFill>
                  <a:schemeClr val="bg1"/>
                </a:solidFill>
              </a:rPr>
              <a:t>mkdir</a:t>
            </a:r>
            <a:r>
              <a:rPr lang="en-US" sz="1600" b="1" dirty="0">
                <a:solidFill>
                  <a:schemeClr val="bg1"/>
                </a:solidFill>
              </a:rPr>
              <a:t> gcp &amp;&amp; cd ~/workspace/gcp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 $ </a:t>
            </a:r>
            <a:r>
              <a:rPr lang="en-US" sz="1500" b="1" dirty="0">
                <a:solidFill>
                  <a:schemeClr val="bg1"/>
                </a:solidFill>
              </a:rPr>
              <a:t>git clone https://</a:t>
            </a:r>
            <a:r>
              <a:rPr lang="en-US" sz="1500" b="1" dirty="0" err="1">
                <a:solidFill>
                  <a:schemeClr val="bg1"/>
                </a:solidFill>
              </a:rPr>
              <a:t>github.com</a:t>
            </a:r>
            <a:r>
              <a:rPr lang="en-US" sz="1500" b="1" dirty="0">
                <a:solidFill>
                  <a:schemeClr val="bg1"/>
                </a:solidFill>
              </a:rPr>
              <a:t>/</a:t>
            </a:r>
            <a:r>
              <a:rPr lang="en-US" sz="1500" b="1" dirty="0" err="1">
                <a:solidFill>
                  <a:schemeClr val="bg1"/>
                </a:solidFill>
              </a:rPr>
              <a:t>cloudfoundry</a:t>
            </a:r>
            <a:r>
              <a:rPr lang="en-US" sz="1500" b="1" dirty="0">
                <a:solidFill>
                  <a:schemeClr val="bg1"/>
                </a:solidFill>
              </a:rPr>
              <a:t>-incubator/</a:t>
            </a:r>
            <a:r>
              <a:rPr lang="en-US" sz="1500" b="1" dirty="0" err="1">
                <a:solidFill>
                  <a:schemeClr val="bg1"/>
                </a:solidFill>
              </a:rPr>
              <a:t>kubo-deployment.git</a:t>
            </a:r>
            <a:r>
              <a:rPr lang="en-US" sz="1500" b="1" dirty="0">
                <a:solidFill>
                  <a:schemeClr val="bg1"/>
                </a:solidFill>
              </a:rPr>
              <a:t> -b v0.17.0 </a:t>
            </a:r>
          </a:p>
          <a:p>
            <a:r>
              <a:rPr lang="en-US" sz="1500" b="1" dirty="0">
                <a:solidFill>
                  <a:schemeClr val="bg1"/>
                </a:solidFill>
              </a:rPr>
              <a:t> $ cd </a:t>
            </a:r>
            <a:r>
              <a:rPr lang="en-US" sz="1500" b="1" dirty="0" err="1">
                <a:solidFill>
                  <a:schemeClr val="bg1"/>
                </a:solidFill>
              </a:rPr>
              <a:t>kubo</a:t>
            </a:r>
            <a:r>
              <a:rPr lang="en-US" sz="1500" b="1" dirty="0">
                <a:solidFill>
                  <a:schemeClr val="bg1"/>
                </a:solidFill>
              </a:rPr>
              <a:t>-deployment/docs/terraform/gcp/platform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6496" y="2725378"/>
            <a:ext cx="8784976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Cloning Kubo-Deployment.  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3D14A-4161-5046-9EF3-113F1E9BA80F}"/>
              </a:ext>
            </a:extLst>
          </p:cNvPr>
          <p:cNvSpPr txBox="1"/>
          <p:nvPr/>
        </p:nvSpPr>
        <p:spPr>
          <a:xfrm>
            <a:off x="776519" y="4409544"/>
            <a:ext cx="8857001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$ vi </a:t>
            </a:r>
            <a:r>
              <a:rPr lang="en-US" sz="1400" b="1" dirty="0" err="1">
                <a:solidFill>
                  <a:srgbClr val="FFFFFF"/>
                </a:solidFill>
              </a:rPr>
              <a:t>kubo-infrastructure.tf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05193C-BC7C-2D48-A3D8-F6827B688CF5}"/>
              </a:ext>
            </a:extLst>
          </p:cNvPr>
          <p:cNvSpPr txBox="1"/>
          <p:nvPr/>
        </p:nvSpPr>
        <p:spPr>
          <a:xfrm>
            <a:off x="344488" y="3961272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Edit </a:t>
            </a:r>
            <a:r>
              <a:rPr lang="en-US" dirty="0" err="1"/>
              <a:t>kubo-infrastructure.tf</a:t>
            </a:r>
            <a:r>
              <a:rPr lang="en-US" dirty="0"/>
              <a:t> file to deploy inception </a:t>
            </a:r>
            <a:r>
              <a:rPr lang="en-US" dirty="0" err="1"/>
              <a:t>vm</a:t>
            </a:r>
            <a:r>
              <a:rPr lang="en-US" dirty="0"/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1FF30-019D-DC49-8C34-4CC2D208E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72" y="5156199"/>
            <a:ext cx="4379052" cy="1167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1EAB2B-73EE-0443-96AA-84FC701B70CF}"/>
              </a:ext>
            </a:extLst>
          </p:cNvPr>
          <p:cNvSpPr txBox="1"/>
          <p:nvPr/>
        </p:nvSpPr>
        <p:spPr>
          <a:xfrm>
            <a:off x="1496616" y="4786867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Editing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740A9-8AAD-3E47-98CD-BBF4FC0A9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40" y="5156198"/>
            <a:ext cx="4320480" cy="11679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3053E4-F70D-F140-8B9A-2A03B85C96F5}"/>
              </a:ext>
            </a:extLst>
          </p:cNvPr>
          <p:cNvSpPr txBox="1"/>
          <p:nvPr/>
        </p:nvSpPr>
        <p:spPr>
          <a:xfrm>
            <a:off x="6573180" y="480461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Editing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C12DA-339E-B94A-A9CA-4EC714D4226D}"/>
              </a:ext>
            </a:extLst>
          </p:cNvPr>
          <p:cNvSpPr txBox="1"/>
          <p:nvPr/>
        </p:nvSpPr>
        <p:spPr>
          <a:xfrm>
            <a:off x="2511446" y="5740185"/>
            <a:ext cx="1145410" cy="2569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47BFF-E8B1-F649-AFCA-EC7FE3CC7749}"/>
              </a:ext>
            </a:extLst>
          </p:cNvPr>
          <p:cNvSpPr txBox="1"/>
          <p:nvPr/>
        </p:nvSpPr>
        <p:spPr>
          <a:xfrm>
            <a:off x="7041232" y="5681330"/>
            <a:ext cx="792088" cy="2569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18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1. GCP Infrastructure Setting (4/11)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en-US" altLang="ko-KR" b="0" dirty="0"/>
              <a:t>Install Pre-Requirements (4/4)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3D14A-4161-5046-9EF3-113F1E9BA80F}"/>
              </a:ext>
            </a:extLst>
          </p:cNvPr>
          <p:cNvSpPr txBox="1"/>
          <p:nvPr/>
        </p:nvSpPr>
        <p:spPr>
          <a:xfrm>
            <a:off x="776519" y="1370354"/>
            <a:ext cx="8857001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$ vi </a:t>
            </a:r>
            <a:r>
              <a:rPr lang="en-US" sz="1400" b="1" dirty="0" err="1">
                <a:solidFill>
                  <a:srgbClr val="FFFFFF"/>
                </a:solidFill>
              </a:rPr>
              <a:t>kubo-infrastructure.tf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05193C-BC7C-2D48-A3D8-F6827B688CF5}"/>
              </a:ext>
            </a:extLst>
          </p:cNvPr>
          <p:cNvSpPr txBox="1"/>
          <p:nvPr/>
        </p:nvSpPr>
        <p:spPr>
          <a:xfrm>
            <a:off x="344488" y="922082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Edit </a:t>
            </a:r>
            <a:r>
              <a:rPr lang="en-US" dirty="0" err="1"/>
              <a:t>kubo-infrastructure.tf</a:t>
            </a:r>
            <a:r>
              <a:rPr lang="en-US" dirty="0"/>
              <a:t> file to deploy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vm</a:t>
            </a:r>
            <a:r>
              <a:rPr lang="en-US" dirty="0"/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1FF30-019D-DC49-8C34-4CC2D208E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72" y="2117007"/>
            <a:ext cx="4379052" cy="1167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1EAB2B-73EE-0443-96AA-84FC701B70CF}"/>
              </a:ext>
            </a:extLst>
          </p:cNvPr>
          <p:cNvSpPr txBox="1"/>
          <p:nvPr/>
        </p:nvSpPr>
        <p:spPr>
          <a:xfrm>
            <a:off x="1496616" y="1747677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Editing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740A9-8AAD-3E47-98CD-BBF4FC0A9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40" y="2222049"/>
            <a:ext cx="4320480" cy="10629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3053E4-F70D-F140-8B9A-2A03B85C96F5}"/>
              </a:ext>
            </a:extLst>
          </p:cNvPr>
          <p:cNvSpPr txBox="1"/>
          <p:nvPr/>
        </p:nvSpPr>
        <p:spPr>
          <a:xfrm>
            <a:off x="6573180" y="176542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Editing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FF4A8D-CF44-084F-9FD2-6A6A966CD584}"/>
              </a:ext>
            </a:extLst>
          </p:cNvPr>
          <p:cNvSpPr txBox="1"/>
          <p:nvPr/>
        </p:nvSpPr>
        <p:spPr>
          <a:xfrm>
            <a:off x="344488" y="3491716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Install Docker on Ubuntu 16.04 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E70036-D59A-B940-B269-5196C91B383F}"/>
              </a:ext>
            </a:extLst>
          </p:cNvPr>
          <p:cNvSpPr txBox="1"/>
          <p:nvPr/>
        </p:nvSpPr>
        <p:spPr>
          <a:xfrm>
            <a:off x="789972" y="4039174"/>
            <a:ext cx="8857001" cy="138499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$ </a:t>
            </a:r>
            <a:r>
              <a:rPr lang="en-US" sz="1400" b="1" dirty="0" err="1">
                <a:solidFill>
                  <a:srgbClr val="FFFFFF"/>
                </a:solidFill>
              </a:rPr>
              <a:t>sudo</a:t>
            </a:r>
            <a:r>
              <a:rPr lang="en-US" sz="1400" b="1" dirty="0">
                <a:solidFill>
                  <a:srgbClr val="FFFFFF"/>
                </a:solidFill>
              </a:rPr>
              <a:t> apt-get install apt-transport-https ca-certificates curl software-properties-common</a:t>
            </a:r>
          </a:p>
          <a:p>
            <a:r>
              <a:rPr lang="en-US" sz="1400" b="1" dirty="0">
                <a:solidFill>
                  <a:srgbClr val="FFFFFF"/>
                </a:solidFill>
              </a:rPr>
              <a:t>$ </a:t>
            </a:r>
            <a:r>
              <a:rPr lang="en-US" sz="1400" b="1" dirty="0"/>
              <a:t>curl -</a:t>
            </a:r>
            <a:r>
              <a:rPr lang="en-US" sz="1400" b="1" dirty="0" err="1"/>
              <a:t>fsSL</a:t>
            </a:r>
            <a:r>
              <a:rPr lang="en-US" sz="1400" b="1" dirty="0"/>
              <a:t> https://</a:t>
            </a:r>
            <a:r>
              <a:rPr lang="en-US" sz="1400" b="1" dirty="0" err="1"/>
              <a:t>download.docker.com</a:t>
            </a:r>
            <a:r>
              <a:rPr lang="en-US" sz="1400" b="1" dirty="0"/>
              <a:t>/</a:t>
            </a:r>
            <a:r>
              <a:rPr lang="en-US" sz="1400" b="1" dirty="0" err="1"/>
              <a:t>linux</a:t>
            </a:r>
            <a:r>
              <a:rPr lang="en-US" sz="1400" b="1" dirty="0"/>
              <a:t>/ubuntu/</a:t>
            </a:r>
            <a:r>
              <a:rPr lang="en-US" sz="1400" b="1" dirty="0" err="1"/>
              <a:t>gpg</a:t>
            </a:r>
            <a:r>
              <a:rPr lang="en-US" sz="1400" b="1" dirty="0"/>
              <a:t> | </a:t>
            </a:r>
            <a:r>
              <a:rPr lang="en-US" sz="1400" b="1" dirty="0" err="1"/>
              <a:t>sudo</a:t>
            </a:r>
            <a:r>
              <a:rPr lang="en-US" sz="1400" b="1" dirty="0"/>
              <a:t> apt-key add - </a:t>
            </a:r>
            <a:r>
              <a:rPr lang="en-US" sz="1400" b="1" dirty="0">
                <a:solidFill>
                  <a:srgbClr val="FFFFFF"/>
                </a:solidFill>
              </a:rPr>
              <a:t>$</a:t>
            </a:r>
          </a:p>
          <a:p>
            <a:r>
              <a:rPr lang="en-US" sz="1400" b="1" dirty="0">
                <a:solidFill>
                  <a:srgbClr val="FFFFFF"/>
                </a:solidFill>
              </a:rPr>
              <a:t>$ </a:t>
            </a:r>
            <a:r>
              <a:rPr lang="en-US" sz="1200" b="1" dirty="0" err="1">
                <a:solidFill>
                  <a:srgbClr val="FFFFFF"/>
                </a:solidFill>
              </a:rPr>
              <a:t>sudo</a:t>
            </a:r>
            <a:r>
              <a:rPr lang="en-US" sz="1200" b="1" dirty="0">
                <a:solidFill>
                  <a:srgbClr val="FFFFFF"/>
                </a:solidFill>
              </a:rPr>
              <a:t> add-apt-repository "deb [arch=amd64] https://</a:t>
            </a:r>
            <a:r>
              <a:rPr lang="en-US" sz="1200" b="1" dirty="0" err="1">
                <a:solidFill>
                  <a:srgbClr val="FFFFFF"/>
                </a:solidFill>
              </a:rPr>
              <a:t>download.docker.com</a:t>
            </a:r>
            <a:r>
              <a:rPr lang="en-US" sz="1200" b="1" dirty="0">
                <a:solidFill>
                  <a:srgbClr val="FFFFFF"/>
                </a:solidFill>
              </a:rPr>
              <a:t>/</a:t>
            </a:r>
            <a:r>
              <a:rPr lang="en-US" sz="1200" b="1" dirty="0" err="1">
                <a:solidFill>
                  <a:srgbClr val="FFFFFF"/>
                </a:solidFill>
              </a:rPr>
              <a:t>linux</a:t>
            </a:r>
            <a:r>
              <a:rPr lang="en-US" sz="1200" b="1" dirty="0">
                <a:solidFill>
                  <a:srgbClr val="FFFFFF"/>
                </a:solidFill>
              </a:rPr>
              <a:t>/ubuntu $(</a:t>
            </a:r>
            <a:r>
              <a:rPr lang="en-US" sz="1200" b="1" dirty="0" err="1">
                <a:solidFill>
                  <a:srgbClr val="FFFFFF"/>
                </a:solidFill>
              </a:rPr>
              <a:t>lsb_release</a:t>
            </a:r>
            <a:r>
              <a:rPr lang="en-US" sz="1200" b="1" dirty="0">
                <a:solidFill>
                  <a:srgbClr val="FFFFFF"/>
                </a:solidFill>
              </a:rPr>
              <a:t> -</a:t>
            </a:r>
            <a:r>
              <a:rPr lang="en-US" sz="1200" b="1" dirty="0" err="1">
                <a:solidFill>
                  <a:srgbClr val="FFFFFF"/>
                </a:solidFill>
              </a:rPr>
              <a:t>cs</a:t>
            </a:r>
            <a:r>
              <a:rPr lang="en-US" sz="1200" b="1" dirty="0">
                <a:solidFill>
                  <a:srgbClr val="FFFFFF"/>
                </a:solidFill>
              </a:rPr>
              <a:t>) stable”</a:t>
            </a:r>
          </a:p>
          <a:p>
            <a:r>
              <a:rPr lang="en-US" sz="1400" b="1" dirty="0">
                <a:solidFill>
                  <a:srgbClr val="FFFFFF"/>
                </a:solidFill>
              </a:rPr>
              <a:t>$ </a:t>
            </a:r>
            <a:r>
              <a:rPr lang="en-US" sz="1400" b="1" dirty="0" err="1">
                <a:solidFill>
                  <a:srgbClr val="FFFFFF"/>
                </a:solidFill>
              </a:rPr>
              <a:t>sudo</a:t>
            </a:r>
            <a:r>
              <a:rPr lang="en-US" sz="1400" b="1" dirty="0">
                <a:solidFill>
                  <a:srgbClr val="FFFFFF"/>
                </a:solidFill>
              </a:rPr>
              <a:t> apt-get update</a:t>
            </a:r>
          </a:p>
          <a:p>
            <a:r>
              <a:rPr lang="en-US" sz="1400" b="1" dirty="0">
                <a:solidFill>
                  <a:srgbClr val="FFFFFF"/>
                </a:solidFill>
              </a:rPr>
              <a:t>$ </a:t>
            </a:r>
            <a:r>
              <a:rPr lang="en-US" sz="1400" b="1" dirty="0" err="1"/>
              <a:t>sudo</a:t>
            </a:r>
            <a:r>
              <a:rPr lang="en-US" sz="1400" b="1" dirty="0"/>
              <a:t> apt-get install -y docker-</a:t>
            </a:r>
            <a:r>
              <a:rPr lang="en-US" sz="1400" b="1" dirty="0" err="1"/>
              <a:t>ce</a:t>
            </a:r>
            <a:endParaRPr lang="en-US" sz="1400" b="1" dirty="0"/>
          </a:p>
          <a:p>
            <a:r>
              <a:rPr lang="en-US" sz="1400" b="1" dirty="0">
                <a:solidFill>
                  <a:srgbClr val="FFFFFF"/>
                </a:solidFill>
              </a:rPr>
              <a:t>$ </a:t>
            </a:r>
            <a:r>
              <a:rPr lang="en-US" sz="1400" b="1" dirty="0" err="1">
                <a:solidFill>
                  <a:srgbClr val="FFFFFF"/>
                </a:solidFill>
              </a:rPr>
              <a:t>sudo</a:t>
            </a:r>
            <a:r>
              <a:rPr lang="en-US" sz="1400" b="1" dirty="0">
                <a:solidFill>
                  <a:srgbClr val="FFFFFF"/>
                </a:solidFill>
              </a:rPr>
              <a:t> docker </a:t>
            </a:r>
            <a:r>
              <a:rPr lang="en-US" sz="1400" b="1" dirty="0" err="1">
                <a:solidFill>
                  <a:srgbClr val="FFFFFF"/>
                </a:solidFill>
              </a:rPr>
              <a:t>ps</a:t>
            </a:r>
            <a:r>
              <a:rPr lang="en-US" sz="1400" b="1" dirty="0">
                <a:solidFill>
                  <a:srgbClr val="FFFFFF"/>
                </a:solidFill>
              </a:rPr>
              <a:t> -a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CDAE43-6C98-BB4E-A9F3-6C1AA15577F7}"/>
              </a:ext>
            </a:extLst>
          </p:cNvPr>
          <p:cNvSpPr txBox="1"/>
          <p:nvPr/>
        </p:nvSpPr>
        <p:spPr>
          <a:xfrm>
            <a:off x="2000672" y="2700994"/>
            <a:ext cx="864096" cy="2569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7D0100-7276-D849-8362-15FE24CF8E0A}"/>
              </a:ext>
            </a:extLst>
          </p:cNvPr>
          <p:cNvSpPr txBox="1"/>
          <p:nvPr/>
        </p:nvSpPr>
        <p:spPr>
          <a:xfrm>
            <a:off x="6537176" y="2700994"/>
            <a:ext cx="576064" cy="2569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31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1. GCP Infrastructure Setting (5/11)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en-US" altLang="ko-KR" b="0" dirty="0"/>
              <a:t>Enable and Create API’s &amp; VPC &amp; Service Accounts in GCP Portal (1/4)</a:t>
            </a:r>
            <a:endParaRPr kumimoji="1"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3834" y="1016732"/>
            <a:ext cx="88836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GCP Portal URL.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-712381" y="2530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C4F54-92DE-424F-BB14-F6FD8B9A9589}"/>
              </a:ext>
            </a:extLst>
          </p:cNvPr>
          <p:cNvSpPr txBox="1"/>
          <p:nvPr/>
        </p:nvSpPr>
        <p:spPr>
          <a:xfrm>
            <a:off x="920553" y="1412776"/>
            <a:ext cx="748883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$ https://</a:t>
            </a:r>
            <a:r>
              <a:rPr lang="en-US" sz="1400" b="1" dirty="0" err="1"/>
              <a:t>cloud.google.com</a:t>
            </a:r>
            <a:r>
              <a:rPr lang="en-US" sz="1400" b="1" dirty="0"/>
              <a:t>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D35462-4F49-194A-BB86-40DBB73A9281}"/>
              </a:ext>
            </a:extLst>
          </p:cNvPr>
          <p:cNvSpPr txBox="1"/>
          <p:nvPr/>
        </p:nvSpPr>
        <p:spPr>
          <a:xfrm>
            <a:off x="547459" y="2762925"/>
            <a:ext cx="888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Select You Project.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93AF9F-374B-0F4F-BD32-C759796E8D46}"/>
              </a:ext>
            </a:extLst>
          </p:cNvPr>
          <p:cNvSpPr txBox="1"/>
          <p:nvPr/>
        </p:nvSpPr>
        <p:spPr>
          <a:xfrm>
            <a:off x="890178" y="2132856"/>
            <a:ext cx="7519207" cy="523220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 Email: </a:t>
            </a:r>
            <a:r>
              <a:rPr lang="en-US" sz="1400" b="1" dirty="0" err="1">
                <a:solidFill>
                  <a:schemeClr val="tx1"/>
                </a:solidFill>
              </a:rPr>
              <a:t>abhisr.kubo@gmail.com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b="1" dirty="0">
                <a:solidFill>
                  <a:schemeClr val="tx1"/>
                </a:solidFill>
              </a:rPr>
              <a:t> Password: Please Check your email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80CF72-E578-FB40-92A5-D2F000829B30}"/>
              </a:ext>
            </a:extLst>
          </p:cNvPr>
          <p:cNvSpPr txBox="1"/>
          <p:nvPr/>
        </p:nvSpPr>
        <p:spPr>
          <a:xfrm>
            <a:off x="542606" y="1733327"/>
            <a:ext cx="87849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 err="1"/>
              <a:t>Gcloud</a:t>
            </a:r>
            <a:r>
              <a:rPr lang="en-US" sz="1600" dirty="0"/>
              <a:t> Login Credentials.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E3333-E9D9-854E-AD27-CDCE38DCB9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" r="-1"/>
          <a:stretch/>
        </p:blipFill>
        <p:spPr>
          <a:xfrm>
            <a:off x="890178" y="3239977"/>
            <a:ext cx="3186707" cy="8910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2DE593-7FA6-094C-9C87-5398E9E92172}"/>
              </a:ext>
            </a:extLst>
          </p:cNvPr>
          <p:cNvSpPr txBox="1"/>
          <p:nvPr/>
        </p:nvSpPr>
        <p:spPr>
          <a:xfrm>
            <a:off x="2792760" y="3316029"/>
            <a:ext cx="936104" cy="2569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타원 8">
            <a:extLst>
              <a:ext uri="{FF2B5EF4-FFF2-40B4-BE49-F238E27FC236}">
                <a16:creationId xmlns:a16="http://schemas.microsoft.com/office/drawing/2014/main" id="{FCBA3B44-1019-5C47-9C1D-51DDCAC56712}"/>
              </a:ext>
            </a:extLst>
          </p:cNvPr>
          <p:cNvSpPr/>
          <p:nvPr/>
        </p:nvSpPr>
        <p:spPr>
          <a:xfrm>
            <a:off x="2654985" y="3147209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76327027-D6BC-CD46-8A94-D7954D75780F}"/>
              </a:ext>
            </a:extLst>
          </p:cNvPr>
          <p:cNvSpPr>
            <a:spLocks/>
          </p:cNvSpPr>
          <p:nvPr/>
        </p:nvSpPr>
        <p:spPr bwMode="auto">
          <a:xfrm>
            <a:off x="3329689" y="3521140"/>
            <a:ext cx="399176" cy="483924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64C4F3-A034-CC48-8135-CFBE6459DE4D}"/>
              </a:ext>
            </a:extLst>
          </p:cNvPr>
          <p:cNvSpPr txBox="1"/>
          <p:nvPr/>
        </p:nvSpPr>
        <p:spPr>
          <a:xfrm>
            <a:off x="552230" y="4258350"/>
            <a:ext cx="8883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To Create Your Project.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600590-64EE-574F-B0F2-980D8D02F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78" y="4665610"/>
            <a:ext cx="4800600" cy="1651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8F0FE31-4879-6244-BE11-F7D755E98BDD}"/>
              </a:ext>
            </a:extLst>
          </p:cNvPr>
          <p:cNvSpPr txBox="1"/>
          <p:nvPr/>
        </p:nvSpPr>
        <p:spPr>
          <a:xfrm>
            <a:off x="4520952" y="4725144"/>
            <a:ext cx="1008112" cy="2880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타원 8">
            <a:extLst>
              <a:ext uri="{FF2B5EF4-FFF2-40B4-BE49-F238E27FC236}">
                <a16:creationId xmlns:a16="http://schemas.microsoft.com/office/drawing/2014/main" id="{AAFC389D-6E3F-BD40-A68D-ED160D0B19AA}"/>
              </a:ext>
            </a:extLst>
          </p:cNvPr>
          <p:cNvSpPr/>
          <p:nvPr/>
        </p:nvSpPr>
        <p:spPr>
          <a:xfrm>
            <a:off x="4383177" y="4560718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3EAFFC30-A0F5-6146-8AD5-11B0042EA577}"/>
              </a:ext>
            </a:extLst>
          </p:cNvPr>
          <p:cNvSpPr>
            <a:spLocks/>
          </p:cNvSpPr>
          <p:nvPr/>
        </p:nvSpPr>
        <p:spPr bwMode="auto">
          <a:xfrm>
            <a:off x="5172870" y="4932386"/>
            <a:ext cx="428201" cy="512838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6032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1. GCP Infrastructure Setting (6/11)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en-US" altLang="ko-KR" b="0" dirty="0"/>
              <a:t>Enable and Create API’s &amp; VPC &amp; Service Accounts in GCP Portal (2/4)</a:t>
            </a:r>
            <a:endParaRPr kumimoji="1"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3834" y="930206"/>
            <a:ext cx="8883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Enable API’s from APIs &amp; Services </a:t>
            </a:r>
            <a:r>
              <a:rPr lang="en-US" sz="1600" dirty="0">
                <a:sym typeface="Wingdings" pitchFamily="2" charset="2"/>
              </a:rPr>
              <a:t> Library </a:t>
            </a:r>
            <a:r>
              <a:rPr lang="en-US" sz="16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712381" y="23349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7169B-BABD-6646-8D96-18A3B33E0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360169"/>
            <a:ext cx="3238500" cy="93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3AD38E-8D08-8C47-BB14-0784D67BEB2C}"/>
              </a:ext>
            </a:extLst>
          </p:cNvPr>
          <p:cNvSpPr txBox="1"/>
          <p:nvPr/>
        </p:nvSpPr>
        <p:spPr>
          <a:xfrm>
            <a:off x="1542966" y="1450708"/>
            <a:ext cx="1465817" cy="2880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33EA13-30E5-E342-9FB3-2A1C72B47805}"/>
              </a:ext>
            </a:extLst>
          </p:cNvPr>
          <p:cNvSpPr/>
          <p:nvPr/>
        </p:nvSpPr>
        <p:spPr>
          <a:xfrm>
            <a:off x="1430849" y="1268760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D44C265E-A734-4148-AC37-5AFBF5F4CE5D}"/>
              </a:ext>
            </a:extLst>
          </p:cNvPr>
          <p:cNvSpPr>
            <a:spLocks/>
          </p:cNvSpPr>
          <p:nvPr/>
        </p:nvSpPr>
        <p:spPr bwMode="auto">
          <a:xfrm>
            <a:off x="2648744" y="1649210"/>
            <a:ext cx="428201" cy="512838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9E05A-EB7C-7246-B705-BFD2953D038B}"/>
              </a:ext>
            </a:extLst>
          </p:cNvPr>
          <p:cNvSpPr txBox="1"/>
          <p:nvPr/>
        </p:nvSpPr>
        <p:spPr>
          <a:xfrm>
            <a:off x="3797025" y="1686053"/>
            <a:ext cx="864096" cy="2880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타원 8">
            <a:extLst>
              <a:ext uri="{FF2B5EF4-FFF2-40B4-BE49-F238E27FC236}">
                <a16:creationId xmlns:a16="http://schemas.microsoft.com/office/drawing/2014/main" id="{800A7E0A-9550-6842-8D2B-2E264E7B2D23}"/>
              </a:ext>
            </a:extLst>
          </p:cNvPr>
          <p:cNvSpPr/>
          <p:nvPr/>
        </p:nvSpPr>
        <p:spPr>
          <a:xfrm>
            <a:off x="3628085" y="1528957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A9DE99B4-A5D7-954F-90FA-03133DB461EA}"/>
              </a:ext>
            </a:extLst>
          </p:cNvPr>
          <p:cNvSpPr>
            <a:spLocks/>
          </p:cNvSpPr>
          <p:nvPr/>
        </p:nvSpPr>
        <p:spPr bwMode="auto">
          <a:xfrm>
            <a:off x="4511944" y="1830069"/>
            <a:ext cx="428201" cy="512838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4C38CF-90FC-F346-B177-FAB0DF73A85E}"/>
              </a:ext>
            </a:extLst>
          </p:cNvPr>
          <p:cNvSpPr txBox="1"/>
          <p:nvPr/>
        </p:nvSpPr>
        <p:spPr>
          <a:xfrm>
            <a:off x="533833" y="2348880"/>
            <a:ext cx="88836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Search and Enable below API’s.</a:t>
            </a:r>
          </a:p>
          <a:p>
            <a:r>
              <a:rPr lang="en-US" sz="1400" dirty="0"/>
              <a:t>      1) Google Compute Engine API</a:t>
            </a:r>
          </a:p>
          <a:p>
            <a:r>
              <a:rPr lang="en-US" sz="1400" dirty="0"/>
              <a:t>      2) Google Cloud Resource Manager API</a:t>
            </a:r>
          </a:p>
          <a:p>
            <a:r>
              <a:rPr lang="en-US" sz="1400" dirty="0"/>
              <a:t>      3) Google Cloud Resource Manager API V2</a:t>
            </a:r>
          </a:p>
          <a:p>
            <a:r>
              <a:rPr lang="en-US" sz="1400" dirty="0"/>
              <a:t>      4) Google Identity and Access Management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391C62-C4B7-994E-B3C6-F8907EDD04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8" y="3536829"/>
            <a:ext cx="4350151" cy="2210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2E8CD-5C39-F346-BF57-62E2A0A84E91}"/>
              </a:ext>
            </a:extLst>
          </p:cNvPr>
          <p:cNvSpPr txBox="1"/>
          <p:nvPr/>
        </p:nvSpPr>
        <p:spPr>
          <a:xfrm>
            <a:off x="697940" y="3682956"/>
            <a:ext cx="2310843" cy="2880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타원 8">
            <a:extLst>
              <a:ext uri="{FF2B5EF4-FFF2-40B4-BE49-F238E27FC236}">
                <a16:creationId xmlns:a16="http://schemas.microsoft.com/office/drawing/2014/main" id="{D00B8F57-6695-D249-8693-51C9D3D225AB}"/>
              </a:ext>
            </a:extLst>
          </p:cNvPr>
          <p:cNvSpPr/>
          <p:nvPr/>
        </p:nvSpPr>
        <p:spPr>
          <a:xfrm>
            <a:off x="585823" y="3501008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B80723DD-A761-6A47-8BF0-1155E02EDD33}"/>
              </a:ext>
            </a:extLst>
          </p:cNvPr>
          <p:cNvSpPr>
            <a:spLocks/>
          </p:cNvSpPr>
          <p:nvPr/>
        </p:nvSpPr>
        <p:spPr bwMode="auto">
          <a:xfrm>
            <a:off x="2566187" y="3750390"/>
            <a:ext cx="428201" cy="512838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5864E6-414B-7445-9E5B-37C599E83850}"/>
              </a:ext>
            </a:extLst>
          </p:cNvPr>
          <p:cNvSpPr txBox="1"/>
          <p:nvPr/>
        </p:nvSpPr>
        <p:spPr>
          <a:xfrm>
            <a:off x="1780160" y="4923180"/>
            <a:ext cx="868584" cy="7201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타원 8">
            <a:extLst>
              <a:ext uri="{FF2B5EF4-FFF2-40B4-BE49-F238E27FC236}">
                <a16:creationId xmlns:a16="http://schemas.microsoft.com/office/drawing/2014/main" id="{268A7A2A-084C-DD41-9180-B74261349C33}"/>
              </a:ext>
            </a:extLst>
          </p:cNvPr>
          <p:cNvSpPr/>
          <p:nvPr/>
        </p:nvSpPr>
        <p:spPr>
          <a:xfrm>
            <a:off x="1611220" y="4766085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Freeform 23">
            <a:extLst>
              <a:ext uri="{FF2B5EF4-FFF2-40B4-BE49-F238E27FC236}">
                <a16:creationId xmlns:a16="http://schemas.microsoft.com/office/drawing/2014/main" id="{3CE4AD68-9626-904C-8AC1-91395FEE3F78}"/>
              </a:ext>
            </a:extLst>
          </p:cNvPr>
          <p:cNvSpPr>
            <a:spLocks/>
          </p:cNvSpPr>
          <p:nvPr/>
        </p:nvSpPr>
        <p:spPr bwMode="auto">
          <a:xfrm>
            <a:off x="2389483" y="5438725"/>
            <a:ext cx="428201" cy="512838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FCA624-0F7F-AA4B-A03C-756CC0450EAF}"/>
              </a:ext>
            </a:extLst>
          </p:cNvPr>
          <p:cNvSpPr txBox="1"/>
          <p:nvPr/>
        </p:nvSpPr>
        <p:spPr>
          <a:xfrm>
            <a:off x="86385" y="5892239"/>
            <a:ext cx="4396044" cy="2769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Note: Enable Remaining three API’s in same process.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AAAA81E-A717-4149-B954-F61881FDE7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615" y="3501008"/>
            <a:ext cx="4626869" cy="22537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6FA31E-B68E-5540-91B8-4E6441F2FB82}"/>
              </a:ext>
            </a:extLst>
          </p:cNvPr>
          <p:cNvSpPr txBox="1"/>
          <p:nvPr/>
        </p:nvSpPr>
        <p:spPr>
          <a:xfrm>
            <a:off x="4940145" y="5892239"/>
            <a:ext cx="4396044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Note: If API is not Enable, You can see </a:t>
            </a:r>
            <a:r>
              <a:rPr lang="en-US" sz="1200" b="1" dirty="0">
                <a:solidFill>
                  <a:schemeClr val="tx1"/>
                </a:solidFill>
              </a:rPr>
              <a:t>Enable</a:t>
            </a:r>
            <a:r>
              <a:rPr lang="en-US" sz="1200" b="1" dirty="0">
                <a:solidFill>
                  <a:srgbClr val="FF0000"/>
                </a:solidFill>
              </a:rPr>
              <a:t> Button      instead of </a:t>
            </a:r>
            <a:r>
              <a:rPr lang="en-US" sz="1200" b="1" dirty="0">
                <a:solidFill>
                  <a:schemeClr val="tx1"/>
                </a:solidFill>
              </a:rPr>
              <a:t>Manage</a:t>
            </a:r>
            <a:r>
              <a:rPr lang="en-US" sz="1200" b="1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675EE7-87F0-4C4D-AE31-FCA9C3DAA84B}"/>
              </a:ext>
            </a:extLst>
          </p:cNvPr>
          <p:cNvSpPr txBox="1"/>
          <p:nvPr/>
        </p:nvSpPr>
        <p:spPr>
          <a:xfrm>
            <a:off x="6568223" y="5326096"/>
            <a:ext cx="674076" cy="2880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타원 8">
            <a:extLst>
              <a:ext uri="{FF2B5EF4-FFF2-40B4-BE49-F238E27FC236}">
                <a16:creationId xmlns:a16="http://schemas.microsoft.com/office/drawing/2014/main" id="{9552054C-9FDD-2D43-978B-1525DA0EB6DB}"/>
              </a:ext>
            </a:extLst>
          </p:cNvPr>
          <p:cNvSpPr/>
          <p:nvPr/>
        </p:nvSpPr>
        <p:spPr>
          <a:xfrm>
            <a:off x="6358440" y="5198231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8D4E2E40-DF3C-4B49-9BD0-F69400E6C959}"/>
              </a:ext>
            </a:extLst>
          </p:cNvPr>
          <p:cNvSpPr>
            <a:spLocks/>
          </p:cNvSpPr>
          <p:nvPr/>
        </p:nvSpPr>
        <p:spPr bwMode="auto">
          <a:xfrm>
            <a:off x="7176069" y="5517900"/>
            <a:ext cx="276013" cy="374339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490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13" y="91697"/>
            <a:ext cx="7645000" cy="693761"/>
          </a:xfrm>
        </p:spPr>
        <p:txBody>
          <a:bodyPr anchor="ctr">
            <a:normAutofit fontScale="90000"/>
          </a:bodyPr>
          <a:lstStyle/>
          <a:p>
            <a:pPr marL="92075" indent="-92075" fontAlgn="base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dirty="0"/>
              <a:t>1. GCP Infrastructure Setting (7/11)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en-US" altLang="ko-KR" b="0" dirty="0"/>
              <a:t>Enable and Create API’s &amp; VPC &amp; Service Accounts in GCP Portal (3/4)</a:t>
            </a:r>
            <a:endParaRPr kumimoji="1"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272480" y="1052736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Create VPC  in GCP Portal.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FB7AB-D49D-D840-8871-24546AE114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9" b="2947"/>
          <a:stretch/>
        </p:blipFill>
        <p:spPr>
          <a:xfrm>
            <a:off x="632520" y="1556792"/>
            <a:ext cx="3384376" cy="16921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8B211E-844D-AA4D-BCA0-B230C33E47DA}"/>
              </a:ext>
            </a:extLst>
          </p:cNvPr>
          <p:cNvSpPr txBox="1"/>
          <p:nvPr/>
        </p:nvSpPr>
        <p:spPr>
          <a:xfrm>
            <a:off x="632520" y="1556792"/>
            <a:ext cx="2088232" cy="5760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타원 8">
            <a:extLst>
              <a:ext uri="{FF2B5EF4-FFF2-40B4-BE49-F238E27FC236}">
                <a16:creationId xmlns:a16="http://schemas.microsoft.com/office/drawing/2014/main" id="{C43216AE-5076-7745-9ADD-BCA5F6F26317}"/>
              </a:ext>
            </a:extLst>
          </p:cNvPr>
          <p:cNvSpPr/>
          <p:nvPr/>
        </p:nvSpPr>
        <p:spPr>
          <a:xfrm>
            <a:off x="494745" y="1412776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Freeform 23">
            <a:extLst>
              <a:ext uri="{FF2B5EF4-FFF2-40B4-BE49-F238E27FC236}">
                <a16:creationId xmlns:a16="http://schemas.microsoft.com/office/drawing/2014/main" id="{1C890C82-DB55-5C4D-8EF7-43DFFD3D393F}"/>
              </a:ext>
            </a:extLst>
          </p:cNvPr>
          <p:cNvSpPr>
            <a:spLocks/>
          </p:cNvSpPr>
          <p:nvPr/>
        </p:nvSpPr>
        <p:spPr bwMode="auto">
          <a:xfrm>
            <a:off x="2244703" y="1948405"/>
            <a:ext cx="428201" cy="512838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37A45-2203-0D4A-B932-ADA2F9FF67F4}"/>
              </a:ext>
            </a:extLst>
          </p:cNvPr>
          <p:cNvSpPr txBox="1"/>
          <p:nvPr/>
        </p:nvSpPr>
        <p:spPr>
          <a:xfrm>
            <a:off x="2720752" y="1818106"/>
            <a:ext cx="1296144" cy="2880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타원 8">
            <a:extLst>
              <a:ext uri="{FF2B5EF4-FFF2-40B4-BE49-F238E27FC236}">
                <a16:creationId xmlns:a16="http://schemas.microsoft.com/office/drawing/2014/main" id="{A289FC3B-66FF-0E43-B5BF-4B28B25DBA26}"/>
              </a:ext>
            </a:extLst>
          </p:cNvPr>
          <p:cNvSpPr/>
          <p:nvPr/>
        </p:nvSpPr>
        <p:spPr>
          <a:xfrm>
            <a:off x="3912004" y="1752339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Freeform 23">
            <a:extLst>
              <a:ext uri="{FF2B5EF4-FFF2-40B4-BE49-F238E27FC236}">
                <a16:creationId xmlns:a16="http://schemas.microsoft.com/office/drawing/2014/main" id="{DC417F3A-9222-DF42-8BF6-01539F8BAFE2}"/>
              </a:ext>
            </a:extLst>
          </p:cNvPr>
          <p:cNvSpPr>
            <a:spLocks/>
          </p:cNvSpPr>
          <p:nvPr/>
        </p:nvSpPr>
        <p:spPr bwMode="auto">
          <a:xfrm>
            <a:off x="3726471" y="1928761"/>
            <a:ext cx="338274" cy="363632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728E48-FCF8-DA40-B38A-1A9A62FD59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6" t="2350" r="58323" b="236"/>
          <a:stretch/>
        </p:blipFill>
        <p:spPr>
          <a:xfrm>
            <a:off x="5454664" y="908720"/>
            <a:ext cx="4322872" cy="56207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58222BA-8947-5F45-8585-BD3610CE04ED}"/>
              </a:ext>
            </a:extLst>
          </p:cNvPr>
          <p:cNvSpPr txBox="1"/>
          <p:nvPr/>
        </p:nvSpPr>
        <p:spPr>
          <a:xfrm>
            <a:off x="6798657" y="1915643"/>
            <a:ext cx="2186792" cy="2880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5C1F62-7587-1946-9657-2641B86610A8}"/>
              </a:ext>
            </a:extLst>
          </p:cNvPr>
          <p:cNvSpPr txBox="1"/>
          <p:nvPr/>
        </p:nvSpPr>
        <p:spPr>
          <a:xfrm>
            <a:off x="6866167" y="3455932"/>
            <a:ext cx="2119281" cy="2880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DADA49-9C2B-6544-A7E3-4FFD57E64A09}"/>
              </a:ext>
            </a:extLst>
          </p:cNvPr>
          <p:cNvSpPr txBox="1"/>
          <p:nvPr/>
        </p:nvSpPr>
        <p:spPr>
          <a:xfrm>
            <a:off x="6866166" y="3867226"/>
            <a:ext cx="2119282" cy="5698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233821-A019-124A-91C2-17318D7D8D29}"/>
              </a:ext>
            </a:extLst>
          </p:cNvPr>
          <p:cNvSpPr txBox="1"/>
          <p:nvPr/>
        </p:nvSpPr>
        <p:spPr>
          <a:xfrm>
            <a:off x="6825506" y="6419903"/>
            <a:ext cx="267553" cy="1712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타원 8">
            <a:extLst>
              <a:ext uri="{FF2B5EF4-FFF2-40B4-BE49-F238E27FC236}">
                <a16:creationId xmlns:a16="http://schemas.microsoft.com/office/drawing/2014/main" id="{1B85962A-CE61-2648-B47D-1273EDDFEC76}"/>
              </a:ext>
            </a:extLst>
          </p:cNvPr>
          <p:cNvSpPr/>
          <p:nvPr/>
        </p:nvSpPr>
        <p:spPr>
          <a:xfrm>
            <a:off x="6664535" y="1838413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타원 8">
            <a:extLst>
              <a:ext uri="{FF2B5EF4-FFF2-40B4-BE49-F238E27FC236}">
                <a16:creationId xmlns:a16="http://schemas.microsoft.com/office/drawing/2014/main" id="{5E2B1E4A-0D73-A745-9AA6-3081280B8055}"/>
              </a:ext>
            </a:extLst>
          </p:cNvPr>
          <p:cNvSpPr/>
          <p:nvPr/>
        </p:nvSpPr>
        <p:spPr>
          <a:xfrm>
            <a:off x="6664535" y="3332670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8">
            <a:extLst>
              <a:ext uri="{FF2B5EF4-FFF2-40B4-BE49-F238E27FC236}">
                <a16:creationId xmlns:a16="http://schemas.microsoft.com/office/drawing/2014/main" id="{83EF1AA8-C5BC-BC42-9E22-7047B7BCEB46}"/>
              </a:ext>
            </a:extLst>
          </p:cNvPr>
          <p:cNvSpPr/>
          <p:nvPr/>
        </p:nvSpPr>
        <p:spPr>
          <a:xfrm>
            <a:off x="6662487" y="3791106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8">
            <a:extLst>
              <a:ext uri="{FF2B5EF4-FFF2-40B4-BE49-F238E27FC236}">
                <a16:creationId xmlns:a16="http://schemas.microsoft.com/office/drawing/2014/main" id="{C69D7AC5-7186-6548-974B-A84B984D500F}"/>
              </a:ext>
            </a:extLst>
          </p:cNvPr>
          <p:cNvSpPr/>
          <p:nvPr/>
        </p:nvSpPr>
        <p:spPr>
          <a:xfrm>
            <a:off x="6669211" y="6308673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Freeform 23">
            <a:extLst>
              <a:ext uri="{FF2B5EF4-FFF2-40B4-BE49-F238E27FC236}">
                <a16:creationId xmlns:a16="http://schemas.microsoft.com/office/drawing/2014/main" id="{36BC85F1-1E21-DD43-B57F-0F46C1681F24}"/>
              </a:ext>
            </a:extLst>
          </p:cNvPr>
          <p:cNvSpPr>
            <a:spLocks/>
          </p:cNvSpPr>
          <p:nvPr/>
        </p:nvSpPr>
        <p:spPr bwMode="auto">
          <a:xfrm>
            <a:off x="8826013" y="2064821"/>
            <a:ext cx="338274" cy="363632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31" name="Freeform 23">
            <a:extLst>
              <a:ext uri="{FF2B5EF4-FFF2-40B4-BE49-F238E27FC236}">
                <a16:creationId xmlns:a16="http://schemas.microsoft.com/office/drawing/2014/main" id="{9899499F-D7E1-F045-AB4A-2D7829052587}"/>
              </a:ext>
            </a:extLst>
          </p:cNvPr>
          <p:cNvSpPr>
            <a:spLocks/>
          </p:cNvSpPr>
          <p:nvPr/>
        </p:nvSpPr>
        <p:spPr bwMode="auto">
          <a:xfrm>
            <a:off x="8838307" y="3609290"/>
            <a:ext cx="338274" cy="363632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3AC8D7AE-8801-7646-94CE-A04AA66B37CC}"/>
              </a:ext>
            </a:extLst>
          </p:cNvPr>
          <p:cNvSpPr>
            <a:spLocks/>
          </p:cNvSpPr>
          <p:nvPr/>
        </p:nvSpPr>
        <p:spPr bwMode="auto">
          <a:xfrm>
            <a:off x="8850853" y="4316112"/>
            <a:ext cx="338274" cy="363632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id="{D1894526-221C-B74E-9B14-670596B1141F}"/>
              </a:ext>
            </a:extLst>
          </p:cNvPr>
          <p:cNvSpPr>
            <a:spLocks/>
          </p:cNvSpPr>
          <p:nvPr/>
        </p:nvSpPr>
        <p:spPr bwMode="auto">
          <a:xfrm>
            <a:off x="6969225" y="6525344"/>
            <a:ext cx="219587" cy="178128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BBC7531-4515-B54A-A293-78A382C6A0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0" y="3895997"/>
            <a:ext cx="4992932" cy="13462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5A0133A-89B3-8947-A83B-980E04B878DE}"/>
              </a:ext>
            </a:extLst>
          </p:cNvPr>
          <p:cNvSpPr txBox="1"/>
          <p:nvPr/>
        </p:nvSpPr>
        <p:spPr>
          <a:xfrm>
            <a:off x="3726470" y="4679744"/>
            <a:ext cx="1298537" cy="2880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2" name="타원 8">
            <a:extLst>
              <a:ext uri="{FF2B5EF4-FFF2-40B4-BE49-F238E27FC236}">
                <a16:creationId xmlns:a16="http://schemas.microsoft.com/office/drawing/2014/main" id="{207DA708-A5E8-7941-9DE0-41D527887195}"/>
              </a:ext>
            </a:extLst>
          </p:cNvPr>
          <p:cNvSpPr/>
          <p:nvPr/>
        </p:nvSpPr>
        <p:spPr>
          <a:xfrm>
            <a:off x="4920115" y="4532607"/>
            <a:ext cx="209783" cy="209783"/>
          </a:xfrm>
          <a:prstGeom prst="ellipse">
            <a:avLst/>
          </a:prstGeom>
          <a:solidFill>
            <a:srgbClr val="FF2E6C"/>
          </a:solidFill>
          <a:ln w="6350">
            <a:solidFill>
              <a:srgbClr val="FF2E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1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Freeform 23">
            <a:extLst>
              <a:ext uri="{FF2B5EF4-FFF2-40B4-BE49-F238E27FC236}">
                <a16:creationId xmlns:a16="http://schemas.microsoft.com/office/drawing/2014/main" id="{43D4D389-30F0-B84C-B8FC-F81AEAAA4598}"/>
              </a:ext>
            </a:extLst>
          </p:cNvPr>
          <p:cNvSpPr>
            <a:spLocks/>
          </p:cNvSpPr>
          <p:nvPr/>
        </p:nvSpPr>
        <p:spPr bwMode="auto">
          <a:xfrm>
            <a:off x="4788348" y="4887891"/>
            <a:ext cx="338274" cy="363632"/>
          </a:xfrm>
          <a:custGeom>
            <a:avLst/>
            <a:gdLst>
              <a:gd name="T0" fmla="*/ 696 w 696"/>
              <a:gd name="T1" fmla="*/ 744 h 744"/>
              <a:gd name="T2" fmla="*/ 80 w 696"/>
              <a:gd name="T3" fmla="*/ 201 h 744"/>
              <a:gd name="T4" fmla="*/ 13 w 696"/>
              <a:gd name="T5" fmla="*/ 255 h 744"/>
              <a:gd name="T6" fmla="*/ 0 w 696"/>
              <a:gd name="T7" fmla="*/ 0 h 744"/>
              <a:gd name="T8" fmla="*/ 295 w 696"/>
              <a:gd name="T9" fmla="*/ 60 h 744"/>
              <a:gd name="T10" fmla="*/ 194 w 696"/>
              <a:gd name="T11" fmla="*/ 114 h 744"/>
              <a:gd name="T12" fmla="*/ 696 w 696"/>
              <a:gd name="T13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6" h="744">
                <a:moveTo>
                  <a:pt x="696" y="744"/>
                </a:moveTo>
                <a:lnTo>
                  <a:pt x="80" y="201"/>
                </a:lnTo>
                <a:lnTo>
                  <a:pt x="13" y="255"/>
                </a:lnTo>
                <a:lnTo>
                  <a:pt x="0" y="0"/>
                </a:lnTo>
                <a:lnTo>
                  <a:pt x="295" y="60"/>
                </a:lnTo>
                <a:lnTo>
                  <a:pt x="194" y="114"/>
                </a:lnTo>
                <a:lnTo>
                  <a:pt x="696" y="744"/>
                </a:lnTo>
                <a:close/>
              </a:path>
            </a:pathLst>
          </a:custGeom>
          <a:solidFill>
            <a:srgbClr val="FF2E6C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8566725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53289</TotalTime>
  <Words>2518</Words>
  <Application>Microsoft Macintosh PowerPoint</Application>
  <PresentationFormat>A4 Paper (210x297 mm)</PresentationFormat>
  <Paragraphs>398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Wingdings</vt:lpstr>
      <vt:lpstr>디자인 사용자 지정</vt:lpstr>
      <vt:lpstr>PowerPoint Presentation</vt:lpstr>
      <vt:lpstr>PowerPoint Presentation</vt:lpstr>
      <vt:lpstr>1. GCP Infrastructure Setting (1/11) - Install Pre-Requirements (1/4)</vt:lpstr>
      <vt:lpstr>1. GCP Infrastructure Setting (2/11) - Install Pre-Requirements (2/4)</vt:lpstr>
      <vt:lpstr>1. GCP Infrastructure Setting (3/11) - Install Pre-Requirements (3/4)</vt:lpstr>
      <vt:lpstr>1. GCP Infrastructure Setting (4/11) - Install Pre-Requirements (4/4)</vt:lpstr>
      <vt:lpstr>1. GCP Infrastructure Setting (5/11) - Enable and Create API’s &amp; VPC &amp; Service Accounts in GCP Portal (1/4)</vt:lpstr>
      <vt:lpstr>1. GCP Infrastructure Setting (6/11) - Enable and Create API’s &amp; VPC &amp; Service Accounts in GCP Portal (2/4)</vt:lpstr>
      <vt:lpstr>1. GCP Infrastructure Setting (7/11) - Enable and Create API’s &amp; VPC &amp; Service Accounts in GCP Portal (3/4)</vt:lpstr>
      <vt:lpstr>1. GCP Infrastructure Setting (8/11) - Enable and Create API’s &amp; VPC &amp; Service Accounts in GCP Portal (4/4)</vt:lpstr>
      <vt:lpstr>1. GCP Infrastructure Setting (9/11) - Deploying Inception &amp; Nat Gateway VM’s (1/3)</vt:lpstr>
      <vt:lpstr>1. GCP Infrastructure Setting (10/11) - Deploying Inception &amp; Nat Gateway VM’s (2/3)</vt:lpstr>
      <vt:lpstr>1. GCP Infrastructure Setting (11/11) - Deploying Inception &amp; Nat Gateway VM’s (3/3)</vt:lpstr>
      <vt:lpstr>2. Deploying Bosh Director on GCP (1/5) - Deploying Bosh-Director (1/5)</vt:lpstr>
      <vt:lpstr>2. Deploying Bosh Director on GCP (2/5) - Deploying Bosh-Director (2/5)</vt:lpstr>
      <vt:lpstr>2. Deploying Bosh Director on GCP (3/5) - Deploying Bosh-Director (3/5)</vt:lpstr>
      <vt:lpstr>2. Deploying Bosh Director on GCP (4/5) - Deploying Bosh-Director (4/5)</vt:lpstr>
      <vt:lpstr>2. Deploying Bosh Director on GCP (5/5) - Deploying Bosh-Director (5/5)</vt:lpstr>
      <vt:lpstr>3. Deploy LB in GCP - Deploy Master Load Balancer</vt:lpstr>
      <vt:lpstr>4. Deploying KUBO on GCP (1/8) - Deploying Kubo (1/5)</vt:lpstr>
      <vt:lpstr>4. Deploying KUBO on GCP (2/8) - Deploying Kubo (2/5)</vt:lpstr>
      <vt:lpstr>4. Deploying KUBO on GCP (3/8) - Deploying Kubo (3/5)</vt:lpstr>
      <vt:lpstr>4. Deploying KUBO on GCP (4/8) - Deploying Kubo (4/5)</vt:lpstr>
      <vt:lpstr>4. Deploying KUBO on GCP (5/8) - Deploying Kubo (5/5)</vt:lpstr>
      <vt:lpstr>4. Deploying KUBO on GCP (6/8) - Accessing Kubernetes (1/3)</vt:lpstr>
      <vt:lpstr>4. Deploying KUBO on GCP (7/8) - Accessing Kubernetes (2/3)</vt:lpstr>
      <vt:lpstr>4. Deploying KUBO on GCP (8/8) - Accessing Kubernetes (3/3)</vt:lpstr>
      <vt:lpstr>5. KUBO Deployment Architecture on GCP - Deployment Architecture</vt:lpstr>
      <vt:lpstr>    THANK YOU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접근방법</dc:title>
  <dc:creator>최도철짱</dc:creator>
  <cp:lastModifiedBy>Microsoft Office User</cp:lastModifiedBy>
  <cp:revision>2757</cp:revision>
  <cp:lastPrinted>2018-07-04T00:35:43Z</cp:lastPrinted>
  <dcterms:created xsi:type="dcterms:W3CDTF">2012-02-24T05:38:30Z</dcterms:created>
  <dcterms:modified xsi:type="dcterms:W3CDTF">2018-07-04T06:20:24Z</dcterms:modified>
</cp:coreProperties>
</file>